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56" r:id="rId12"/>
  </p:sldMasterIdLst>
  <p:notesMasterIdLst>
    <p:notesMasterId r:id="rId45"/>
  </p:notesMasterIdLst>
  <p:handoutMasterIdLst>
    <p:handoutMasterId r:id="rId46"/>
  </p:handoutMasterIdLst>
  <p:sldIdLst>
    <p:sldId id="1630" r:id="rId13"/>
    <p:sldId id="1652" r:id="rId14"/>
    <p:sldId id="1634" r:id="rId15"/>
    <p:sldId id="1658" r:id="rId16"/>
    <p:sldId id="1670" r:id="rId17"/>
    <p:sldId id="1636" r:id="rId18"/>
    <p:sldId id="1563" r:id="rId19"/>
    <p:sldId id="1607" r:id="rId20"/>
    <p:sldId id="1564" r:id="rId21"/>
    <p:sldId id="1612" r:id="rId22"/>
    <p:sldId id="1598" r:id="rId23"/>
    <p:sldId id="1662" r:id="rId24"/>
    <p:sldId id="1663" r:id="rId25"/>
    <p:sldId id="1664" r:id="rId26"/>
    <p:sldId id="1638" r:id="rId27"/>
    <p:sldId id="1606" r:id="rId28"/>
    <p:sldId id="1665" r:id="rId29"/>
    <p:sldId id="1666" r:id="rId30"/>
    <p:sldId id="1565" r:id="rId31"/>
    <p:sldId id="1568" r:id="rId32"/>
    <p:sldId id="1569" r:id="rId33"/>
    <p:sldId id="1641" r:id="rId34"/>
    <p:sldId id="1605" r:id="rId35"/>
    <p:sldId id="1610" r:id="rId36"/>
    <p:sldId id="1609" r:id="rId37"/>
    <p:sldId id="1642" r:id="rId38"/>
    <p:sldId id="1645" r:id="rId39"/>
    <p:sldId id="1659" r:id="rId40"/>
    <p:sldId id="1671" r:id="rId41"/>
    <p:sldId id="1668" r:id="rId42"/>
    <p:sldId id="1669" r:id="rId43"/>
    <p:sldId id="1667"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30"/>
            <p14:sldId id="1652"/>
            <p14:sldId id="1634"/>
            <p14:sldId id="1658"/>
            <p14:sldId id="1670"/>
            <p14:sldId id="1636"/>
            <p14:sldId id="1563"/>
            <p14:sldId id="1607"/>
            <p14:sldId id="1564"/>
            <p14:sldId id="1612"/>
            <p14:sldId id="1598"/>
            <p14:sldId id="1662"/>
            <p14:sldId id="1663"/>
            <p14:sldId id="1664"/>
            <p14:sldId id="1638"/>
            <p14:sldId id="1606"/>
            <p14:sldId id="1665"/>
            <p14:sldId id="1666"/>
            <p14:sldId id="1565"/>
            <p14:sldId id="1568"/>
            <p14:sldId id="1569"/>
            <p14:sldId id="1641"/>
            <p14:sldId id="1605"/>
            <p14:sldId id="1610"/>
            <p14:sldId id="1609"/>
            <p14:sldId id="1642"/>
            <p14:sldId id="1645"/>
            <p14:sldId id="1659"/>
            <p14:sldId id="1671"/>
            <p14:sldId id="1668"/>
            <p14:sldId id="1669"/>
            <p14:sldId id="16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1218" autoAdjust="0"/>
  </p:normalViewPr>
  <p:slideViewPr>
    <p:cSldViewPr snapToObjects="1">
      <p:cViewPr varScale="1">
        <p:scale>
          <a:sx n="47" d="100"/>
          <a:sy n="47" d="100"/>
        </p:scale>
        <p:origin x="591" y="27"/>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10/7/2015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10/7/2015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32640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https://github.com/OfficeDev/O365-Angular-ArtCurator</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3461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3242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7484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370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Do.com</a:t>
            </a:r>
          </a:p>
          <a:p>
            <a:r>
              <a:rPr lang="en-US" dirty="0" err="1" smtClean="0"/>
              <a:t>Docusign</a:t>
            </a:r>
            <a:endParaRPr lang="en-US" dirty="0"/>
          </a:p>
        </p:txBody>
      </p:sp>
      <p:sp>
        <p:nvSpPr>
          <p:cNvPr id="4" name="Slide Number Placeholder 3"/>
          <p:cNvSpPr>
            <a:spLocks noGrp="1"/>
          </p:cNvSpPr>
          <p:nvPr>
            <p:ph type="sldNum" sz="quarter" idx="10"/>
          </p:nvPr>
        </p:nvSpPr>
        <p:spPr/>
        <p:txBody>
          <a:bodyPr/>
          <a:lstStyle/>
          <a:p>
            <a:pPr>
              <a:defRPr/>
            </a:pPr>
            <a:fld id="{CCD8B0DA-7CC4-4798-94E1-9269AC9ABA54}" type="slidenum">
              <a:rPr lang="en-US" smtClean="0"/>
              <a:pPr>
                <a:defRPr/>
              </a:pPr>
              <a:t>13</a:t>
            </a:fld>
            <a:endParaRPr lang="en-US"/>
          </a:p>
        </p:txBody>
      </p:sp>
    </p:spTree>
    <p:extLst>
      <p:ext uri="{BB962C8B-B14F-4D97-AF65-F5344CB8AC3E}">
        <p14:creationId xmlns:p14="http://schemas.microsoft.com/office/powerpoint/2010/main" val="228286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https://graph.microsoft.com/beta/me/manager</a:t>
            </a:r>
          </a:p>
          <a:p>
            <a:r>
              <a:rPr lang="en-US" dirty="0" smtClean="0"/>
              <a:t>https://graph.microsoft.com/beta/me/messages</a:t>
            </a:r>
          </a:p>
          <a:p>
            <a:r>
              <a:rPr lang="en-US" dirty="0" smtClean="0"/>
              <a:t>https://graph.microsoft.com/beta/me/events</a:t>
            </a:r>
          </a:p>
          <a:p>
            <a:r>
              <a:rPr lang="en-US" dirty="0" smtClean="0"/>
              <a:t>https://graph.microsoft.com/beta/me/files</a:t>
            </a:r>
          </a:p>
          <a:p>
            <a:r>
              <a:rPr lang="en-US" dirty="0" smtClean="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https://graph.microsoft.com/beta/me/joinedgroups/{id}/conversations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2707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8486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421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app registration from </a:t>
            </a:r>
            <a:r>
              <a:rPr lang="en-US" sz="900" kern="1200" dirty="0" smtClean="0">
                <a:solidFill>
                  <a:schemeClr val="tx1"/>
                </a:solidFill>
                <a:latin typeface="Segoe UI Light" pitchFamily="34" charset="0"/>
                <a:ea typeface="+mn-ea"/>
                <a:cs typeface="+mn-cs"/>
              </a:rPr>
              <a:t>http://dev.office.com/getting-started/office365apis and through azure management portal</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65746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986426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458105773"/>
      </p:ext>
    </p:extLst>
  </p:cSld>
  <p:clrMapOvr>
    <a:masterClrMapping/>
  </p:clrMapOvr>
  <p:transition>
    <p:fade/>
  </p:transition>
  <p:timing>
    <p:tnLst>
      <p:par>
        <p:cTn id="1" dur="indefinite" restart="never" nodeType="tmRoot"/>
      </p:par>
    </p:tnLst>
  </p:timing>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smtClean="0"/>
              <a:t>First level</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102243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170145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607325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774114202"/>
      </p:ext>
    </p:extLst>
  </p:cSld>
  <p:clrMapOvr>
    <a:masterClrMapping/>
  </p:clrMapOvr>
  <p:transition>
    <p:fade/>
  </p:transition>
  <p:timing>
    <p:tnLst>
      <p:par>
        <p:cTn id="1" dur="indefinite" restart="never" nodeType="tmRoot"/>
      </p:par>
    </p:tnLst>
  </p:timing>
  <p:hf hdr="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8502743"/>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174653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996681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309888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4791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768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45038134"/>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241548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6401178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6"/>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114" indent="0" algn="ctr">
              <a:buNone/>
              <a:defRPr sz="2039"/>
            </a:lvl2pPr>
            <a:lvl3pPr marL="932227" indent="0" algn="ctr">
              <a:buNone/>
              <a:defRPr sz="1835"/>
            </a:lvl3pPr>
            <a:lvl4pPr marL="1398341" indent="0" algn="ctr">
              <a:buNone/>
              <a:defRPr sz="1632"/>
            </a:lvl4pPr>
            <a:lvl5pPr marL="1864455" indent="0" algn="ctr">
              <a:buNone/>
              <a:defRPr sz="1632"/>
            </a:lvl5pPr>
            <a:lvl6pPr marL="2330567" indent="0" algn="ctr">
              <a:buNone/>
              <a:defRPr sz="1632"/>
            </a:lvl6pPr>
            <a:lvl7pPr marL="2796682" indent="0" algn="ctr">
              <a:buNone/>
              <a:defRPr sz="1632"/>
            </a:lvl7pPr>
            <a:lvl8pPr marL="3262796" indent="0" algn="ctr">
              <a:buNone/>
              <a:defRPr sz="1632"/>
            </a:lvl8pPr>
            <a:lvl9pPr marL="3728908"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9570069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490484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6"/>
            </a:lvl1pPr>
          </a:lstStyle>
          <a:p>
            <a:r>
              <a:rPr lang="en-US" smtClean="0"/>
              <a:t>Click to edit Master title style</a:t>
            </a:r>
            <a:endParaRPr lang="en-US"/>
          </a:p>
        </p:txBody>
      </p:sp>
      <p:sp>
        <p:nvSpPr>
          <p:cNvPr id="3" name="Text Placeholder 2"/>
          <p:cNvSpPr>
            <a:spLocks noGrp="1"/>
          </p:cNvSpPr>
          <p:nvPr>
            <p:ph type="body" idx="1"/>
          </p:nvPr>
        </p:nvSpPr>
        <p:spPr>
          <a:xfrm>
            <a:off x="848530" y="4680829"/>
            <a:ext cx="10726460" cy="1530052"/>
          </a:xfrm>
        </p:spPr>
        <p:txBody>
          <a:bodyPr/>
          <a:lstStyle>
            <a:lvl1pPr marL="0" indent="0">
              <a:buNone/>
              <a:defRPr sz="2447">
                <a:solidFill>
                  <a:schemeClr val="tx1">
                    <a:tint val="75000"/>
                  </a:schemeClr>
                </a:solidFill>
              </a:defRPr>
            </a:lvl1pPr>
            <a:lvl2pPr marL="466114" indent="0">
              <a:buNone/>
              <a:defRPr sz="2039">
                <a:solidFill>
                  <a:schemeClr val="tx1">
                    <a:tint val="75000"/>
                  </a:schemeClr>
                </a:solidFill>
              </a:defRPr>
            </a:lvl2pPr>
            <a:lvl3pPr marL="932227" indent="0">
              <a:buNone/>
              <a:defRPr sz="1835">
                <a:solidFill>
                  <a:schemeClr val="tx1">
                    <a:tint val="75000"/>
                  </a:schemeClr>
                </a:solidFill>
              </a:defRPr>
            </a:lvl3pPr>
            <a:lvl4pPr marL="1398341" indent="0">
              <a:buNone/>
              <a:defRPr sz="1632">
                <a:solidFill>
                  <a:schemeClr val="tx1">
                    <a:tint val="75000"/>
                  </a:schemeClr>
                </a:solidFill>
              </a:defRPr>
            </a:lvl4pPr>
            <a:lvl5pPr marL="1864455" indent="0">
              <a:buNone/>
              <a:defRPr sz="1632">
                <a:solidFill>
                  <a:schemeClr val="tx1">
                    <a:tint val="75000"/>
                  </a:schemeClr>
                </a:solidFill>
              </a:defRPr>
            </a:lvl5pPr>
            <a:lvl6pPr marL="2330567" indent="0">
              <a:buNone/>
              <a:defRPr sz="1632">
                <a:solidFill>
                  <a:schemeClr val="tx1">
                    <a:tint val="75000"/>
                  </a:schemeClr>
                </a:solidFill>
              </a:defRPr>
            </a:lvl6pPr>
            <a:lvl7pPr marL="2796682" indent="0">
              <a:buNone/>
              <a:defRPr sz="1632">
                <a:solidFill>
                  <a:schemeClr val="tx1">
                    <a:tint val="75000"/>
                  </a:schemeClr>
                </a:solidFill>
              </a:defRPr>
            </a:lvl7pPr>
            <a:lvl8pPr marL="3262796" indent="0">
              <a:buNone/>
              <a:defRPr sz="1632">
                <a:solidFill>
                  <a:schemeClr val="tx1">
                    <a:tint val="75000"/>
                  </a:schemeClr>
                </a:solidFill>
              </a:defRPr>
            </a:lvl8pPr>
            <a:lvl9pPr marL="3728908"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194"/>
            <a:fld id="{5022B9EA-8A4B-4820-9B50-EA48DAD4C81E}" type="datetimeFigureOut">
              <a:rPr lang="en-US" smtClean="0">
                <a:solidFill>
                  <a:srgbClr val="404040"/>
                </a:solidFill>
              </a:rPr>
              <a:pPr defTabSz="932194"/>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194"/>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194"/>
            <a:fld id="{BA38A8DF-5C70-4E2A-B910-C472A6E67C22}" type="slidenum">
              <a:rPr lang="en-US" smtClean="0">
                <a:solidFill>
                  <a:srgbClr val="404040"/>
                </a:solidFill>
              </a:rPr>
              <a:pPr defTabSz="932194"/>
              <a:t>‹#›</a:t>
            </a:fld>
            <a:endParaRPr lang="en-US">
              <a:solidFill>
                <a:srgbClr val="404040"/>
              </a:solidFill>
            </a:endParaRPr>
          </a:p>
        </p:txBody>
      </p:sp>
    </p:spTree>
    <p:extLst>
      <p:ext uri="{BB962C8B-B14F-4D97-AF65-F5344CB8AC3E}">
        <p14:creationId xmlns:p14="http://schemas.microsoft.com/office/powerpoint/2010/main" val="390674785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9"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227"/>
            <a:fld id="{5022B9EA-8A4B-4820-9B50-EA48DAD4C81E}" type="datetimeFigureOut">
              <a:rPr lang="en-US" smtClean="0">
                <a:solidFill>
                  <a:srgbClr val="404040"/>
                </a:solidFill>
              </a:rPr>
              <a:pPr defTabSz="932227"/>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22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227"/>
            <a:fld id="{BA38A8DF-5C70-4E2A-B910-C472A6E67C22}" type="slidenum">
              <a:rPr lang="en-US" smtClean="0">
                <a:solidFill>
                  <a:srgbClr val="404040"/>
                </a:solidFill>
              </a:rPr>
              <a:pPr defTabSz="932227"/>
              <a:t>‹#›</a:t>
            </a:fld>
            <a:endParaRPr lang="en-US">
              <a:solidFill>
                <a:srgbClr val="404040"/>
              </a:solidFill>
            </a:endParaRPr>
          </a:p>
        </p:txBody>
      </p:sp>
    </p:spTree>
    <p:extLst>
      <p:ext uri="{BB962C8B-B14F-4D97-AF65-F5344CB8AC3E}">
        <p14:creationId xmlns:p14="http://schemas.microsoft.com/office/powerpoint/2010/main" val="34149644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7" b="1"/>
            </a:lvl1pPr>
            <a:lvl2pPr marL="466114" indent="0">
              <a:buNone/>
              <a:defRPr sz="2039" b="1"/>
            </a:lvl2pPr>
            <a:lvl3pPr marL="932227" indent="0">
              <a:buNone/>
              <a:defRPr sz="1835" b="1"/>
            </a:lvl3pPr>
            <a:lvl4pPr marL="1398341" indent="0">
              <a:buNone/>
              <a:defRPr sz="1632" b="1"/>
            </a:lvl4pPr>
            <a:lvl5pPr marL="1864455" indent="0">
              <a:buNone/>
              <a:defRPr sz="1632" b="1"/>
            </a:lvl5pPr>
            <a:lvl6pPr marL="2330567" indent="0">
              <a:buNone/>
              <a:defRPr sz="1632" b="1"/>
            </a:lvl6pPr>
            <a:lvl7pPr marL="2796682" indent="0">
              <a:buNone/>
              <a:defRPr sz="1632" b="1"/>
            </a:lvl7pPr>
            <a:lvl8pPr marL="3262796" indent="0">
              <a:buNone/>
              <a:defRPr sz="1632" b="1"/>
            </a:lvl8pPr>
            <a:lvl9pPr marL="3728908"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28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837932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28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011"/>
            <a:fld id="{727B4C2D-45E2-4621-8491-2995EB46A674}" type="slidenum">
              <a:rPr lang="en-US" smtClean="0">
                <a:gradFill>
                  <a:gsLst>
                    <a:gs pos="100000">
                      <a:srgbClr val="797A7D"/>
                    </a:gs>
                    <a:gs pos="0">
                      <a:srgbClr val="797A7D"/>
                    </a:gs>
                  </a:gsLst>
                  <a:lin ang="5400000" scaled="0"/>
                </a:gradFill>
              </a:rPr>
              <a:pPr defTabSz="932011"/>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6" y="6141008"/>
            <a:ext cx="1799093" cy="830017"/>
          </a:xfrm>
          <a:prstGeom prst="rect">
            <a:avLst/>
          </a:prstGeom>
        </p:spPr>
      </p:pic>
    </p:spTree>
    <p:extLst>
      <p:ext uri="{BB962C8B-B14F-4D97-AF65-F5344CB8AC3E}">
        <p14:creationId xmlns:p14="http://schemas.microsoft.com/office/powerpoint/2010/main" val="152824803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28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99110375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Content Placeholder 2"/>
          <p:cNvSpPr>
            <a:spLocks noGrp="1"/>
          </p:cNvSpPr>
          <p:nvPr>
            <p:ph idx="1"/>
          </p:nvPr>
        </p:nvSpPr>
        <p:spPr>
          <a:xfrm>
            <a:off x="5287122" y="1007084"/>
            <a:ext cx="6295965"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1557137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smtClean="0"/>
              <a:t>Click to edit Master title style</a:t>
            </a:r>
            <a:endParaRPr lang="en-US"/>
          </a:p>
        </p:txBody>
      </p:sp>
      <p:sp>
        <p:nvSpPr>
          <p:cNvPr id="3" name="Picture Placeholder 2"/>
          <p:cNvSpPr>
            <a:spLocks noGrp="1"/>
          </p:cNvSpPr>
          <p:nvPr>
            <p:ph type="pic" idx="1"/>
          </p:nvPr>
        </p:nvSpPr>
        <p:spPr>
          <a:xfrm>
            <a:off x="5287122" y="1007084"/>
            <a:ext cx="6295965" cy="4970646"/>
          </a:xfrm>
        </p:spPr>
        <p:txBody>
          <a:bodyPr/>
          <a:lstStyle>
            <a:lvl1pPr marL="0" indent="0">
              <a:buNone/>
              <a:defRPr sz="3263"/>
            </a:lvl1pPr>
            <a:lvl2pPr marL="466114" indent="0">
              <a:buNone/>
              <a:defRPr sz="2855"/>
            </a:lvl2pPr>
            <a:lvl3pPr marL="932227" indent="0">
              <a:buNone/>
              <a:defRPr sz="2447"/>
            </a:lvl3pPr>
            <a:lvl4pPr marL="1398341" indent="0">
              <a:buNone/>
              <a:defRPr sz="2039"/>
            </a:lvl4pPr>
            <a:lvl5pPr marL="1864455" indent="0">
              <a:buNone/>
              <a:defRPr sz="2039"/>
            </a:lvl5pPr>
            <a:lvl6pPr marL="2330567" indent="0">
              <a:buNone/>
              <a:defRPr sz="2039"/>
            </a:lvl6pPr>
            <a:lvl7pPr marL="2796682" indent="0">
              <a:buNone/>
              <a:defRPr sz="2039"/>
            </a:lvl7pPr>
            <a:lvl8pPr marL="3262796" indent="0">
              <a:buNone/>
              <a:defRPr sz="2039"/>
            </a:lvl8pPr>
            <a:lvl9pPr marL="3728908" indent="0">
              <a:buNone/>
              <a:defRPr sz="2039"/>
            </a:lvl9pPr>
          </a:lstStyle>
          <a:p>
            <a:endParaRPr lang="en-US"/>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114" indent="0">
              <a:buNone/>
              <a:defRPr sz="1428"/>
            </a:lvl2pPr>
            <a:lvl3pPr marL="932227" indent="0">
              <a:buNone/>
              <a:defRPr sz="1224"/>
            </a:lvl3pPr>
            <a:lvl4pPr marL="1398341" indent="0">
              <a:buNone/>
              <a:defRPr sz="1020"/>
            </a:lvl4pPr>
            <a:lvl5pPr marL="1864455" indent="0">
              <a:buNone/>
              <a:defRPr sz="1020"/>
            </a:lvl5pPr>
            <a:lvl6pPr marL="2330567" indent="0">
              <a:buNone/>
              <a:defRPr sz="1020"/>
            </a:lvl6pPr>
            <a:lvl7pPr marL="2796682" indent="0">
              <a:buNone/>
              <a:defRPr sz="1020"/>
            </a:lvl7pPr>
            <a:lvl8pPr marL="3262796" indent="0">
              <a:buNone/>
              <a:defRPr sz="1020"/>
            </a:lvl8pPr>
            <a:lvl9pPr marL="3728908"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28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12763214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24710965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3" y="372395"/>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28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spTree>
    <p:extLst>
      <p:ext uri="{BB962C8B-B14F-4D97-AF65-F5344CB8AC3E}">
        <p14:creationId xmlns:p14="http://schemas.microsoft.com/office/powerpoint/2010/main" val="306332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0523486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58842580"/>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2237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43820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744762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6830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0316173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03019544"/>
      </p:ext>
    </p:extLst>
  </p:cSld>
  <p:clrMapOvr>
    <a:masterClrMapping/>
  </p:clrMapOvr>
  <p:transition>
    <p:fade/>
  </p:transition>
  <p:timing>
    <p:tnLst>
      <p:par>
        <p:cTn id="1" dur="indefinite" restart="never" nodeType="tmRoot"/>
      </p:par>
    </p:tnLst>
  </p:timing>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66869123"/>
      </p:ext>
    </p:extLst>
  </p:cSld>
  <p:clrMapOvr>
    <a:masterClrMapping/>
  </p:clrMapOvr>
  <p:transition>
    <p:fade/>
  </p:transition>
  <p:timing>
    <p:tnLst>
      <p:par>
        <p:cTn id="1" dur="indefinite" restart="never" nodeType="tmRoot"/>
      </p:par>
    </p:tnLst>
  </p:timing>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075779133"/>
      </p:ext>
    </p:extLst>
  </p:cSld>
  <p:clrMapOvr>
    <a:masterClrMapping/>
  </p:clrMapOvr>
  <p:transition>
    <p:fade/>
  </p:transition>
  <p:timing>
    <p:tnLst>
      <p:par>
        <p:cTn id="1" dur="indefinite" restart="never" nodeType="tmRoot"/>
      </p:par>
    </p:tnLst>
  </p:timing>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6457233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7696662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66003158"/>
      </p:ext>
    </p:extLst>
  </p:cSld>
  <p:clrMapOvr>
    <a:masterClrMapping/>
  </p:clrMapOvr>
  <p:transition>
    <p:fade/>
  </p:transition>
  <p:timing>
    <p:tnLst>
      <p:par>
        <p:cTn id="1" dur="indefinite" restart="never" nodeType="tmRoot"/>
      </p:par>
    </p:tnLst>
  </p:timing>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timing>
    <p:tnLst>
      <p:par>
        <p:cTn id="1" dur="indefinite" restart="never" nodeType="tmRoot"/>
      </p:par>
    </p:tnLst>
  </p:timing>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694102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14130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98744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75335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897633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959844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49671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032004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701074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69420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57696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204826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0559007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1082720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image" Target="../media/image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3.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6.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17.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7.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9.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551" r:id="rId24"/>
    <p:sldLayoutId id="2147484552" r:id="rId25"/>
    <p:sldLayoutId id="2147484590"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81"/>
            <a:fld id="{FAC36205-D215-4E26-A0C4-4D4A8DC7F13C}" type="datetimeFigureOut">
              <a:rPr lang="en-US" smtClean="0">
                <a:solidFill>
                  <a:prstClr val="black">
                    <a:tint val="75000"/>
                  </a:prstClr>
                </a:solidFill>
              </a:rPr>
              <a:pPr defTabSz="932281"/>
              <a:t>10/7/2015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281"/>
            <a:endParaRPr lang="en-US">
              <a:solidFill>
                <a:prstClr val="black">
                  <a:tint val="75000"/>
                </a:prstClr>
              </a:solidFill>
            </a:endParaRPr>
          </a:p>
        </p:txBody>
      </p:sp>
      <p:sp>
        <p:nvSpPr>
          <p:cNvPr id="6" name="Slide Number Placeholder 5"/>
          <p:cNvSpPr>
            <a:spLocks noGrp="1"/>
          </p:cNvSpPr>
          <p:nvPr>
            <p:ph type="sldNum" sz="quarter" idx="4"/>
          </p:nvPr>
        </p:nvSpPr>
        <p:spPr>
          <a:xfrm>
            <a:off x="8783261"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81"/>
            <a:fld id="{F28EAC3F-F101-4D6D-916C-3C73EAB027DC}" type="slidenum">
              <a:rPr lang="en-US" smtClean="0">
                <a:solidFill>
                  <a:prstClr val="black">
                    <a:tint val="75000"/>
                  </a:prstClr>
                </a:solidFill>
              </a:rPr>
              <a:pPr defTabSz="93228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393900" y="3050515"/>
            <a:ext cx="6995160" cy="894134"/>
          </a:xfrm>
          <a:prstGeom prst="rect">
            <a:avLst/>
          </a:prstGeom>
        </p:spPr>
      </p:pic>
    </p:spTree>
    <p:extLst>
      <p:ext uri="{BB962C8B-B14F-4D97-AF65-F5344CB8AC3E}">
        <p14:creationId xmlns:p14="http://schemas.microsoft.com/office/powerpoint/2010/main" val="2548947916"/>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ransition>
    <p:fade/>
  </p:transition>
  <p:timing>
    <p:tnLst>
      <p:par>
        <p:cTn id="1" dur="indefinite" restart="never" nodeType="tmRoot"/>
      </p:par>
    </p:tnLst>
  </p:timing>
  <p:hf hdr="0" ftr="0" dt="0"/>
  <p:txStyles>
    <p:titleStyle>
      <a:lvl1pPr algn="l" defTabSz="932227"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056" indent="-233056" algn="l" defTabSz="932227" rtl="0" eaLnBrk="1" latinLnBrk="0" hangingPunct="1">
        <a:lnSpc>
          <a:spcPct val="90000"/>
        </a:lnSpc>
        <a:spcBef>
          <a:spcPts val="1020"/>
        </a:spcBef>
        <a:buFont typeface="Arial" panose="020B0604020202020204" pitchFamily="34" charset="0"/>
        <a:buChar char="•"/>
        <a:defRPr sz="2855" kern="1200">
          <a:solidFill>
            <a:schemeClr val="tx1"/>
          </a:solidFill>
          <a:latin typeface="+mn-lt"/>
          <a:ea typeface="+mn-ea"/>
          <a:cs typeface="+mn-cs"/>
        </a:defRPr>
      </a:lvl1pPr>
      <a:lvl2pPr marL="699170" indent="-233056" algn="l" defTabSz="932227" rtl="0" eaLnBrk="1" latinLnBrk="0" hangingPunct="1">
        <a:lnSpc>
          <a:spcPct val="90000"/>
        </a:lnSpc>
        <a:spcBef>
          <a:spcPts val="510"/>
        </a:spcBef>
        <a:buFont typeface="Arial" panose="020B0604020202020204" pitchFamily="34" charset="0"/>
        <a:buChar char="•"/>
        <a:defRPr sz="2447" kern="1200">
          <a:solidFill>
            <a:schemeClr val="tx1"/>
          </a:solidFill>
          <a:latin typeface="+mn-lt"/>
          <a:ea typeface="+mn-ea"/>
          <a:cs typeface="+mn-cs"/>
        </a:defRPr>
      </a:lvl2pPr>
      <a:lvl3pPr marL="1165285" indent="-233056" algn="l" defTabSz="932227" rtl="0" eaLnBrk="1" latinLnBrk="0" hangingPunct="1">
        <a:lnSpc>
          <a:spcPct val="90000"/>
        </a:lnSpc>
        <a:spcBef>
          <a:spcPts val="510"/>
        </a:spcBef>
        <a:buFont typeface="Arial" panose="020B0604020202020204" pitchFamily="34" charset="0"/>
        <a:buChar char="•"/>
        <a:defRPr sz="2039" kern="1200">
          <a:solidFill>
            <a:schemeClr val="tx1"/>
          </a:solidFill>
          <a:latin typeface="+mn-lt"/>
          <a:ea typeface="+mn-ea"/>
          <a:cs typeface="+mn-cs"/>
        </a:defRPr>
      </a:lvl3pPr>
      <a:lvl4pPr marL="1631397"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4pPr>
      <a:lvl5pPr marL="2097511"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5pPr>
      <a:lvl6pPr marL="256362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6pPr>
      <a:lvl7pPr marL="3029738"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7pPr>
      <a:lvl8pPr marL="3495852"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8pPr>
      <a:lvl9pPr marL="3961966" indent="-233056" algn="l" defTabSz="932227" rtl="0" eaLnBrk="1" latinLnBrk="0" hangingPunct="1">
        <a:lnSpc>
          <a:spcPct val="90000"/>
        </a:lnSpc>
        <a:spcBef>
          <a:spcPts val="51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227" rtl="0" eaLnBrk="1" latinLnBrk="0" hangingPunct="1">
        <a:defRPr sz="1835" kern="1200">
          <a:solidFill>
            <a:schemeClr val="tx1"/>
          </a:solidFill>
          <a:latin typeface="+mn-lt"/>
          <a:ea typeface="+mn-ea"/>
          <a:cs typeface="+mn-cs"/>
        </a:defRPr>
      </a:lvl1pPr>
      <a:lvl2pPr marL="466114" algn="l" defTabSz="932227" rtl="0" eaLnBrk="1" latinLnBrk="0" hangingPunct="1">
        <a:defRPr sz="1835" kern="1200">
          <a:solidFill>
            <a:schemeClr val="tx1"/>
          </a:solidFill>
          <a:latin typeface="+mn-lt"/>
          <a:ea typeface="+mn-ea"/>
          <a:cs typeface="+mn-cs"/>
        </a:defRPr>
      </a:lvl2pPr>
      <a:lvl3pPr marL="932227" algn="l" defTabSz="932227" rtl="0" eaLnBrk="1" latinLnBrk="0" hangingPunct="1">
        <a:defRPr sz="1835" kern="1200">
          <a:solidFill>
            <a:schemeClr val="tx1"/>
          </a:solidFill>
          <a:latin typeface="+mn-lt"/>
          <a:ea typeface="+mn-ea"/>
          <a:cs typeface="+mn-cs"/>
        </a:defRPr>
      </a:lvl3pPr>
      <a:lvl4pPr marL="1398341" algn="l" defTabSz="932227" rtl="0" eaLnBrk="1" latinLnBrk="0" hangingPunct="1">
        <a:defRPr sz="1835" kern="1200">
          <a:solidFill>
            <a:schemeClr val="tx1"/>
          </a:solidFill>
          <a:latin typeface="+mn-lt"/>
          <a:ea typeface="+mn-ea"/>
          <a:cs typeface="+mn-cs"/>
        </a:defRPr>
      </a:lvl4pPr>
      <a:lvl5pPr marL="1864455" algn="l" defTabSz="932227" rtl="0" eaLnBrk="1" latinLnBrk="0" hangingPunct="1">
        <a:defRPr sz="1835" kern="1200">
          <a:solidFill>
            <a:schemeClr val="tx1"/>
          </a:solidFill>
          <a:latin typeface="+mn-lt"/>
          <a:ea typeface="+mn-ea"/>
          <a:cs typeface="+mn-cs"/>
        </a:defRPr>
      </a:lvl5pPr>
      <a:lvl6pPr marL="2330567" algn="l" defTabSz="932227" rtl="0" eaLnBrk="1" latinLnBrk="0" hangingPunct="1">
        <a:defRPr sz="1835" kern="1200">
          <a:solidFill>
            <a:schemeClr val="tx1"/>
          </a:solidFill>
          <a:latin typeface="+mn-lt"/>
          <a:ea typeface="+mn-ea"/>
          <a:cs typeface="+mn-cs"/>
        </a:defRPr>
      </a:lvl6pPr>
      <a:lvl7pPr marL="2796682" algn="l" defTabSz="932227" rtl="0" eaLnBrk="1" latinLnBrk="0" hangingPunct="1">
        <a:defRPr sz="1835" kern="1200">
          <a:solidFill>
            <a:schemeClr val="tx1"/>
          </a:solidFill>
          <a:latin typeface="+mn-lt"/>
          <a:ea typeface="+mn-ea"/>
          <a:cs typeface="+mn-cs"/>
        </a:defRPr>
      </a:lvl7pPr>
      <a:lvl8pPr marL="3262796" algn="l" defTabSz="932227" rtl="0" eaLnBrk="1" latinLnBrk="0" hangingPunct="1">
        <a:defRPr sz="1835" kern="1200">
          <a:solidFill>
            <a:schemeClr val="tx1"/>
          </a:solidFill>
          <a:latin typeface="+mn-lt"/>
          <a:ea typeface="+mn-ea"/>
          <a:cs typeface="+mn-cs"/>
        </a:defRPr>
      </a:lvl8pPr>
      <a:lvl9pPr marL="3728908" algn="l" defTabSz="932227"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48.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 Id="rId5" Type="http://schemas.openxmlformats.org/officeDocument/2006/relationships/image" Target="../media/image40.emf"/><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42.emf"/><Relationship Id="rId11" Type="http://schemas.openxmlformats.org/officeDocument/2006/relationships/image" Target="../media/image44.png"/><Relationship Id="rId5" Type="http://schemas.openxmlformats.org/officeDocument/2006/relationships/image" Target="../media/image41.emf"/><Relationship Id="rId10" Type="http://schemas.openxmlformats.org/officeDocument/2006/relationships/image" Target="../media/image43.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9730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86" y="1212341"/>
            <a:ext cx="11877611" cy="4581525"/>
          </a:xfrm>
        </p:spPr>
        <p:txBody>
          <a:bodyPr vert="horz" lIns="146304" tIns="91440" rIns="146304" bIns="91440" rtlCol="0">
            <a:noAutofit/>
          </a:bodyPr>
          <a:lstStyle/>
          <a:p>
            <a:r>
              <a:rPr lang="en-US" sz="4000" dirty="0" err="1"/>
              <a:t>OAuth</a:t>
            </a:r>
            <a:r>
              <a:rPr lang="en-US" sz="4000" dirty="0"/>
              <a:t> 2.0</a:t>
            </a:r>
          </a:p>
          <a:p>
            <a:r>
              <a:rPr lang="en-US" sz="4000" dirty="0"/>
              <a:t>No capturing user credentials</a:t>
            </a:r>
          </a:p>
          <a:p>
            <a:r>
              <a:rPr lang="en-US" sz="4000" dirty="0"/>
              <a:t>Fine-grained access scopes</a:t>
            </a:r>
          </a:p>
          <a:p>
            <a:r>
              <a:rPr lang="en-US" sz="4000" dirty="0"/>
              <a:t>Supports MFA and federated user sign-in</a:t>
            </a:r>
          </a:p>
          <a:p>
            <a:r>
              <a:rPr lang="en-US" sz="4000" dirty="0"/>
              <a:t>Long-term access through refresh tokens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Secure protocol</a:t>
            </a:r>
          </a:p>
        </p:txBody>
      </p:sp>
    </p:spTree>
    <p:extLst>
      <p:ext uri="{BB962C8B-B14F-4D97-AF65-F5344CB8AC3E}">
        <p14:creationId xmlns:p14="http://schemas.microsoft.com/office/powerpoint/2010/main" val="2811854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a:t>Automatically determine URL of O365 services</a:t>
            </a:r>
          </a:p>
          <a:p>
            <a:r>
              <a:rPr lang="en-US" sz="4000" dirty="0"/>
              <a:t>Supports device app and </a:t>
            </a:r>
            <a:r>
              <a:rPr lang="en-US" sz="4000" dirty="0" smtClean="0"/>
              <a:t>website </a:t>
            </a:r>
            <a:r>
              <a:rPr lang="en-US" sz="4000" dirty="0"/>
              <a:t>flows</a:t>
            </a:r>
          </a:p>
          <a:p>
            <a:r>
              <a:rPr lang="en-US" sz="4000" dirty="0"/>
              <a:t>Secured using Azure AD authentication</a:t>
            </a:r>
          </a:p>
          <a:p>
            <a:r>
              <a:rPr lang="en-US" sz="4000" dirty="0"/>
              <a:t>Serves information stored about services in AAD</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discovery services</a:t>
            </a:r>
          </a:p>
        </p:txBody>
      </p:sp>
    </p:spTree>
    <p:extLst>
      <p:ext uri="{BB962C8B-B14F-4D97-AF65-F5344CB8AC3E}">
        <p14:creationId xmlns:p14="http://schemas.microsoft.com/office/powerpoint/2010/main" val="857607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6830" y="1212342"/>
            <a:ext cx="11375536" cy="2015262"/>
          </a:xfrm>
        </p:spPr>
        <p:txBody>
          <a:bodyPr vert="horz" lIns="146304" tIns="91440" rIns="146304" bIns="91440" rtlCol="0">
            <a:noAutofit/>
          </a:bodyPr>
          <a:lstStyle/>
          <a:p>
            <a:r>
              <a:rPr lang="en-US" sz="4000" dirty="0" smtClean="0"/>
              <a:t>Single resource that proxies multiple Microsoft services</a:t>
            </a:r>
            <a:endParaRPr lang="en-US" sz="4000" dirty="0"/>
          </a:p>
          <a:p>
            <a:r>
              <a:rPr lang="en-US" sz="4000" dirty="0" smtClean="0"/>
              <a:t>Allows for easy traversal of objects and relationships</a:t>
            </a:r>
            <a:endParaRPr lang="en-US" sz="4000" dirty="0"/>
          </a:p>
          <a:p>
            <a:r>
              <a:rPr lang="en-US" sz="4000" dirty="0" smtClean="0"/>
              <a:t>Simplifies token acquisition and management</a:t>
            </a:r>
          </a:p>
          <a:p>
            <a:r>
              <a:rPr lang="en-US" sz="4000" dirty="0" smtClean="0"/>
              <a:t>Eliminates the need to traditional discovery (using “me” and “</a:t>
            </a:r>
            <a:r>
              <a:rPr lang="en-US" sz="4000" dirty="0" err="1" smtClean="0"/>
              <a:t>myorganization</a:t>
            </a:r>
            <a:r>
              <a:rPr lang="en-US" sz="4000" dirty="0" smtClean="0"/>
              <a:t>”)</a:t>
            </a:r>
            <a:endParaRPr lang="en-US" sz="4000" dirty="0"/>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a:t>
            </a:r>
            <a:r>
              <a:rPr lang="en-US" sz="5400" dirty="0" smtClean="0"/>
              <a:t>Unified API End-Point</a:t>
            </a:r>
            <a:endParaRPr lang="en-US" sz="5400" dirty="0"/>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1542947"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Office Graph</a:t>
            </a:r>
          </a:p>
        </p:txBody>
      </p:sp>
      <p:sp>
        <p:nvSpPr>
          <p:cNvPr id="3" name="Title 2"/>
          <p:cNvSpPr>
            <a:spLocks noGrp="1"/>
          </p:cNvSpPr>
          <p:nvPr>
            <p:ph type="title"/>
          </p:nvPr>
        </p:nvSpPr>
        <p:spPr/>
        <p:txBody>
          <a:bodyPr/>
          <a:lstStyle/>
          <a:p>
            <a:r>
              <a:rPr lang="en-US" dirty="0" smtClean="0"/>
              <a:t>Robust Office 365 APIs</a:t>
            </a:r>
            <a:endParaRPr lang="en-US" dirty="0"/>
          </a:p>
        </p:txBody>
      </p:sp>
      <p:sp>
        <p:nvSpPr>
          <p:cNvPr id="4" name="TextBox 3"/>
          <p:cNvSpPr txBox="1"/>
          <p:nvPr/>
        </p:nvSpPr>
        <p:spPr>
          <a:xfrm>
            <a:off x="2947488" y="2713872"/>
            <a:ext cx="6750361" cy="105193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400" dirty="0">
                <a:gradFill>
                  <a:gsLst>
                    <a:gs pos="4908">
                      <a:srgbClr val="505050"/>
                    </a:gs>
                    <a:gs pos="16000">
                      <a:srgbClr val="505050"/>
                    </a:gs>
                  </a:gsLst>
                  <a:lin ang="5400000" scaled="0"/>
                </a:gradFill>
              </a:rPr>
              <a:t>https://graph.microsoft.com</a:t>
            </a:r>
          </a:p>
          <a:p>
            <a:pPr algn="ctr" defTabSz="932563">
              <a:lnSpc>
                <a:spcPct val="90000"/>
              </a:lnSpc>
              <a:spcAft>
                <a:spcPts val="600"/>
              </a:spcAft>
            </a:pPr>
            <a:r>
              <a:rPr lang="en-US" sz="2400" dirty="0">
                <a:gradFill>
                  <a:gsLst>
                    <a:gs pos="4908">
                      <a:srgbClr val="505050"/>
                    </a:gs>
                    <a:gs pos="16000">
                      <a:srgbClr val="505050"/>
                    </a:gs>
                  </a:gsLst>
                  <a:lin ang="5400000" scaled="0"/>
                </a:gradFill>
              </a:rPr>
              <a:t>https://api.office.com/discovery/me</a:t>
            </a:r>
          </a:p>
        </p:txBody>
      </p:sp>
      <p:grpSp>
        <p:nvGrpSpPr>
          <p:cNvPr id="5" name="Group 4"/>
          <p:cNvGrpSpPr/>
          <p:nvPr/>
        </p:nvGrpSpPr>
        <p:grpSpPr>
          <a:xfrm>
            <a:off x="8962570" y="3776111"/>
            <a:ext cx="1760165" cy="521134"/>
            <a:chOff x="8944087" y="2711730"/>
            <a:chExt cx="1760415" cy="521208"/>
          </a:xfrm>
          <a:solidFill>
            <a:srgbClr val="0072C6"/>
          </a:solidFill>
        </p:grpSpPr>
        <p:sp>
          <p:nvSpPr>
            <p:cNvPr id="6" name="Rectangle 5"/>
            <p:cNvSpPr/>
            <p:nvPr/>
          </p:nvSpPr>
          <p:spPr bwMode="auto">
            <a:xfrm>
              <a:off x="8944087" y="2711730"/>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Search</a:t>
              </a:r>
            </a:p>
          </p:txBody>
        </p:sp>
        <p:sp>
          <p:nvSpPr>
            <p:cNvPr id="7"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8" name="Group 7"/>
          <p:cNvGrpSpPr/>
          <p:nvPr/>
        </p:nvGrpSpPr>
        <p:grpSpPr>
          <a:xfrm>
            <a:off x="8952635" y="4423111"/>
            <a:ext cx="1760165" cy="521134"/>
            <a:chOff x="9102738" y="3669845"/>
            <a:chExt cx="1760415" cy="521208"/>
          </a:xfrm>
          <a:solidFill>
            <a:srgbClr val="0072C6"/>
          </a:solidFill>
        </p:grpSpPr>
        <p:sp>
          <p:nvSpPr>
            <p:cNvPr id="9" name="Rectangle 8"/>
            <p:cNvSpPr/>
            <p:nvPr/>
          </p:nvSpPr>
          <p:spPr bwMode="auto">
            <a:xfrm>
              <a:off x="9102738" y="3669845"/>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Social</a:t>
              </a:r>
            </a:p>
          </p:txBody>
        </p:sp>
        <p:sp>
          <p:nvSpPr>
            <p:cNvPr id="10"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1" name="Group 10"/>
          <p:cNvGrpSpPr/>
          <p:nvPr/>
        </p:nvGrpSpPr>
        <p:grpSpPr>
          <a:xfrm>
            <a:off x="3382737" y="3776111"/>
            <a:ext cx="1760165" cy="521134"/>
            <a:chOff x="2867799" y="2762517"/>
            <a:chExt cx="1760415" cy="521208"/>
          </a:xfrm>
          <a:solidFill>
            <a:srgbClr val="0072C6"/>
          </a:solidFill>
        </p:grpSpPr>
        <p:sp>
          <p:nvSpPr>
            <p:cNvPr id="12" name="Rectangle 11"/>
            <p:cNvSpPr/>
            <p:nvPr/>
          </p:nvSpPr>
          <p:spPr bwMode="auto">
            <a:xfrm>
              <a:off x="2867799"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Mail</a:t>
              </a:r>
            </a:p>
          </p:txBody>
        </p:sp>
        <p:sp>
          <p:nvSpPr>
            <p:cNvPr id="13"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14" name="Group 13"/>
          <p:cNvGrpSpPr/>
          <p:nvPr/>
        </p:nvGrpSpPr>
        <p:grpSpPr>
          <a:xfrm>
            <a:off x="5242755" y="3778400"/>
            <a:ext cx="1760165" cy="521134"/>
            <a:chOff x="4975802" y="2787349"/>
            <a:chExt cx="1760415" cy="521208"/>
          </a:xfrm>
          <a:solidFill>
            <a:srgbClr val="0072C6"/>
          </a:solidFill>
        </p:grpSpPr>
        <p:sp>
          <p:nvSpPr>
            <p:cNvPr id="15" name="Rectangle 14"/>
            <p:cNvSpPr/>
            <p:nvPr/>
          </p:nvSpPr>
          <p:spPr bwMode="auto">
            <a:xfrm>
              <a:off x="4975802"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Calendar</a:t>
              </a:r>
            </a:p>
          </p:txBody>
        </p:sp>
        <p:sp>
          <p:nvSpPr>
            <p:cNvPr id="16"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dirty="0">
                <a:solidFill>
                  <a:schemeClr val="bg1"/>
                </a:solidFill>
              </a:endParaRPr>
            </a:p>
          </p:txBody>
        </p:sp>
      </p:grpSp>
      <p:grpSp>
        <p:nvGrpSpPr>
          <p:cNvPr id="17" name="Group 16"/>
          <p:cNvGrpSpPr/>
          <p:nvPr/>
        </p:nvGrpSpPr>
        <p:grpSpPr>
          <a:xfrm>
            <a:off x="7122460" y="3776111"/>
            <a:ext cx="1760165" cy="521134"/>
            <a:chOff x="7083805" y="2787349"/>
            <a:chExt cx="1760415" cy="521208"/>
          </a:xfrm>
          <a:solidFill>
            <a:srgbClr val="0072C6"/>
          </a:solidFill>
        </p:grpSpPr>
        <p:sp>
          <p:nvSpPr>
            <p:cNvPr id="18" name="Rectangle 17"/>
            <p:cNvSpPr/>
            <p:nvPr/>
          </p:nvSpPr>
          <p:spPr bwMode="auto">
            <a:xfrm>
              <a:off x="7083805" y="2787349"/>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People</a:t>
              </a:r>
            </a:p>
          </p:txBody>
        </p:sp>
        <p:sp>
          <p:nvSpPr>
            <p:cNvPr id="19"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grpSp>
        <p:nvGrpSpPr>
          <p:cNvPr id="20" name="Group 19"/>
          <p:cNvGrpSpPr/>
          <p:nvPr/>
        </p:nvGrpSpPr>
        <p:grpSpPr>
          <a:xfrm>
            <a:off x="1522720" y="3776111"/>
            <a:ext cx="1760165" cy="521134"/>
            <a:chOff x="753803" y="2762517"/>
            <a:chExt cx="1760415" cy="521208"/>
          </a:xfrm>
          <a:solidFill>
            <a:srgbClr val="0072C6"/>
          </a:solidFill>
        </p:grpSpPr>
        <p:sp>
          <p:nvSpPr>
            <p:cNvPr id="21" name="Rectangle 20"/>
            <p:cNvSpPr/>
            <p:nvPr/>
          </p:nvSpPr>
          <p:spPr bwMode="auto">
            <a:xfrm>
              <a:off x="753803" y="2762517"/>
              <a:ext cx="1760415" cy="52120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Documents</a:t>
              </a:r>
            </a:p>
          </p:txBody>
        </p:sp>
        <p:sp>
          <p:nvSpPr>
            <p:cNvPr id="22"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solidFill>
                  <a:schemeClr val="bg1"/>
                </a:solidFill>
              </a:endParaRPr>
            </a:p>
          </p:txBody>
        </p:sp>
      </p:grpSp>
      <p:sp>
        <p:nvSpPr>
          <p:cNvPr id="23" name="Rectangle 22"/>
          <p:cNvSpPr/>
          <p:nvPr/>
        </p:nvSpPr>
        <p:spPr bwMode="auto">
          <a:xfrm>
            <a:off x="473148"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Designed for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openness </a:t>
            </a:r>
            <a:r>
              <a:rPr lang="en-US" dirty="0">
                <a:solidFill>
                  <a:schemeClr val="bg1"/>
                </a:solidFill>
                <a:cs typeface="Segoe UI Semilight" panose="020B0402040204020203" pitchFamily="34" charset="0"/>
              </a:rPr>
              <a:t>and</a:t>
            </a:r>
            <a:r>
              <a:rPr lang="en-US" b="1" dirty="0">
                <a:solidFill>
                  <a:schemeClr val="bg1"/>
                </a:solidFill>
                <a:cs typeface="Segoe UI Semilight" panose="020B0402040204020203" pitchFamily="34" charset="0"/>
              </a:rPr>
              <a:t> </a:t>
            </a:r>
            <a:br>
              <a:rPr lang="en-US" b="1"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flexibility</a:t>
            </a:r>
          </a:p>
        </p:txBody>
      </p:sp>
      <p:sp>
        <p:nvSpPr>
          <p:cNvPr id="24" name="Rectangle 23"/>
          <p:cNvSpPr/>
          <p:nvPr/>
        </p:nvSpPr>
        <p:spPr bwMode="auto">
          <a:xfrm>
            <a:off x="4377133" y="1433722"/>
            <a:ext cx="3849078"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Enabling a </a:t>
            </a:r>
            <a:br>
              <a:rPr lang="en-US" dirty="0">
                <a:solidFill>
                  <a:schemeClr val="bg1"/>
                </a:solidFill>
                <a:cs typeface="Segoe UI Semilight" panose="020B0402040204020203" pitchFamily="34" charset="0"/>
              </a:rPr>
            </a:br>
            <a:r>
              <a:rPr lang="en-US" b="1" dirty="0">
                <a:solidFill>
                  <a:schemeClr val="bg1"/>
                </a:solidFill>
                <a:cs typeface="Segoe UI Semibold" panose="020B0702040204020203" pitchFamily="34" charset="0"/>
              </a:rPr>
              <a:t>consistent</a:t>
            </a:r>
            <a:r>
              <a:rPr lang="en-US" dirty="0">
                <a:solidFill>
                  <a:schemeClr val="bg1"/>
                </a:solidFill>
                <a:cs typeface="Segoe UI Semilight" panose="020B0402040204020203" pitchFamily="34" charset="0"/>
              </a:rPr>
              <a: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development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platform</a:t>
            </a:r>
          </a:p>
        </p:txBody>
      </p:sp>
      <p:sp>
        <p:nvSpPr>
          <p:cNvPr id="25" name="Rectangle 24"/>
          <p:cNvSpPr/>
          <p:nvPr/>
        </p:nvSpPr>
        <p:spPr bwMode="auto">
          <a:xfrm>
            <a:off x="8281115" y="1433722"/>
            <a:ext cx="3894792" cy="127997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Powering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a world </a:t>
            </a:r>
            <a:br>
              <a:rPr lang="en-US" dirty="0">
                <a:solidFill>
                  <a:schemeClr val="bg1"/>
                </a:solidFill>
                <a:cs typeface="Segoe UI Semilight" panose="020B0402040204020203" pitchFamily="34" charset="0"/>
              </a:rPr>
            </a:br>
            <a:r>
              <a:rPr lang="en-US" dirty="0">
                <a:solidFill>
                  <a:schemeClr val="bg1"/>
                </a:solidFill>
                <a:cs typeface="Segoe UI Semilight" panose="020B0402040204020203" pitchFamily="34" charset="0"/>
              </a:rPr>
              <a:t>of </a:t>
            </a:r>
            <a:r>
              <a:rPr lang="en-US" b="1" dirty="0">
                <a:solidFill>
                  <a:schemeClr val="bg1"/>
                </a:solidFill>
                <a:cs typeface="Segoe UI Semibold" panose="020B0702040204020203" pitchFamily="34" charset="0"/>
              </a:rPr>
              <a:t>devices</a:t>
            </a:r>
          </a:p>
        </p:txBody>
      </p:sp>
      <p:sp>
        <p:nvSpPr>
          <p:cNvPr id="26" name="Freeform 5"/>
          <p:cNvSpPr>
            <a:spLocks noChangeAspect="1" noEditPoints="1"/>
          </p:cNvSpPr>
          <p:nvPr/>
        </p:nvSpPr>
        <p:spPr bwMode="auto">
          <a:xfrm>
            <a:off x="2834784" y="1721733"/>
            <a:ext cx="1021584" cy="653168"/>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27" name="Arc 26"/>
          <p:cNvSpPr/>
          <p:nvPr/>
        </p:nvSpPr>
        <p:spPr>
          <a:xfrm rot="20676240">
            <a:off x="7141386" y="2045440"/>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grpSp>
        <p:nvGrpSpPr>
          <p:cNvPr id="28" name="Group 27"/>
          <p:cNvGrpSpPr>
            <a:grpSpLocks noChangeAspect="1"/>
          </p:cNvGrpSpPr>
          <p:nvPr/>
        </p:nvGrpSpPr>
        <p:grpSpPr>
          <a:xfrm>
            <a:off x="10541777" y="1768862"/>
            <a:ext cx="1037245" cy="630361"/>
            <a:chOff x="3742936" y="4845974"/>
            <a:chExt cx="1597183" cy="970652"/>
          </a:xfrm>
          <a:solidFill>
            <a:schemeClr val="bg1"/>
          </a:solidFill>
        </p:grpSpPr>
        <p:sp>
          <p:nvSpPr>
            <p:cNvPr id="29" name="Freeform 28"/>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0"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1" name="Freeform 5"/>
          <p:cNvSpPr>
            <a:spLocks noChangeAspect="1" noEditPoints="1"/>
          </p:cNvSpPr>
          <p:nvPr/>
        </p:nvSpPr>
        <p:spPr bwMode="auto">
          <a:xfrm>
            <a:off x="11736459" y="1943429"/>
            <a:ext cx="237081" cy="455794"/>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2" name="Freeform 5"/>
          <p:cNvSpPr>
            <a:spLocks noChangeAspect="1" noEditPoints="1"/>
          </p:cNvSpPr>
          <p:nvPr/>
        </p:nvSpPr>
        <p:spPr bwMode="auto">
          <a:xfrm>
            <a:off x="9799239" y="1951397"/>
            <a:ext cx="600972" cy="447826"/>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nvGrpSpPr>
          <p:cNvPr id="33" name="Group 32"/>
          <p:cNvGrpSpPr/>
          <p:nvPr/>
        </p:nvGrpSpPr>
        <p:grpSpPr>
          <a:xfrm>
            <a:off x="6430741" y="1608225"/>
            <a:ext cx="1534017" cy="924226"/>
            <a:chOff x="6293519" y="1918846"/>
            <a:chExt cx="1534235" cy="924357"/>
          </a:xfrm>
          <a:solidFill>
            <a:schemeClr val="bg1"/>
          </a:solidFill>
        </p:grpSpPr>
        <p:sp>
          <p:nvSpPr>
            <p:cNvPr id="34"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sp>
          <p:nvSpPr>
            <p:cNvPr id="35"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grpFill/>
            <a:extLst/>
          </p:spPr>
          <p:txBody>
            <a:bodyPr vert="horz" wrap="square" lIns="91427" tIns="45713" rIns="91427" bIns="45713" numCol="1" anchor="t" anchorCtr="0" compatLnSpc="1">
              <a:prstTxWarp prst="textNoShape">
                <a:avLst/>
              </a:prstTxWarp>
            </a:bodyPr>
            <a:lstStyle/>
            <a:p>
              <a:pPr defTabSz="932563">
                <a:lnSpc>
                  <a:spcPct val="90000"/>
                </a:lnSpc>
              </a:pPr>
              <a:endParaRPr lang="en-US" dirty="0">
                <a:solidFill>
                  <a:srgbClr val="505050"/>
                </a:solidFill>
              </a:endParaRPr>
            </a:p>
          </p:txBody>
        </p:sp>
      </p:grpSp>
      <p:sp>
        <p:nvSpPr>
          <p:cNvPr id="36" name="Arc 35"/>
          <p:cNvSpPr/>
          <p:nvPr/>
        </p:nvSpPr>
        <p:spPr>
          <a:xfrm rot="9876240">
            <a:off x="6582057" y="1663381"/>
            <a:ext cx="716698" cy="448729"/>
          </a:xfrm>
          <a:prstGeom prst="arc">
            <a:avLst>
              <a:gd name="adj1" fmla="val 21436060"/>
              <a:gd name="adj2" fmla="val 9297984"/>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lnSpc>
                <a:spcPct val="90000"/>
              </a:lnSpc>
            </a:pPr>
            <a:endParaRPr lang="en-US" dirty="0">
              <a:solidFill>
                <a:srgbClr val="505050"/>
              </a:solidFill>
            </a:endParaRPr>
          </a:p>
        </p:txBody>
      </p:sp>
      <p:pic>
        <p:nvPicPr>
          <p:cNvPr id="37" name="Picture 14"/>
          <p:cNvPicPr>
            <a:picLocks noChangeAspect="1" noChangeArrowheads="1"/>
          </p:cNvPicPr>
          <p:nvPr/>
        </p:nvPicPr>
        <p:blipFill>
          <a:blip r:embed="rId3" cstate="print">
            <a:grayscl/>
            <a:lum bright="-38000"/>
            <a:extLst>
              <a:ext uri="{28A0092B-C50C-407E-A947-70E740481C1C}">
                <a14:useLocalDpi xmlns:a14="http://schemas.microsoft.com/office/drawing/2010/main" val="0"/>
              </a:ext>
            </a:extLst>
          </a:blip>
          <a:srcRect/>
          <a:stretch>
            <a:fillRect/>
          </a:stretch>
        </p:blipFill>
        <p:spPr bwMode="auto">
          <a:xfrm>
            <a:off x="5702973" y="5165518"/>
            <a:ext cx="752678" cy="880532"/>
          </a:xfrm>
          <a:prstGeom prst="rect">
            <a:avLst/>
          </a:prstGeom>
          <a:noFill/>
          <a:ln>
            <a:noFill/>
          </a:ln>
          <a:effectLst/>
          <a:extLst/>
        </p:spPr>
      </p:pic>
      <p:sp>
        <p:nvSpPr>
          <p:cNvPr id="38" name="TextBox 37"/>
          <p:cNvSpPr txBox="1"/>
          <p:nvPr/>
        </p:nvSpPr>
        <p:spPr>
          <a:xfrm>
            <a:off x="4326063" y="5133836"/>
            <a:ext cx="1661889" cy="916822"/>
          </a:xfrm>
          <a:prstGeom prst="rect">
            <a:avLst/>
          </a:prstGeom>
          <a:noFill/>
        </p:spPr>
        <p:txBody>
          <a:bodyPr wrap="square" lIns="182854" tIns="146283" rIns="182854" bIns="146283" rtlCol="0">
            <a:spAutoFit/>
          </a:bodyPr>
          <a:lstStyle/>
          <a:p>
            <a:pPr defTabSz="932563">
              <a:lnSpc>
                <a:spcPct val="90000"/>
              </a:lnSpc>
              <a:spcAft>
                <a:spcPts val="600"/>
              </a:spcAft>
            </a:pPr>
            <a:r>
              <a:rPr lang="en-US" sz="4399" dirty="0">
                <a:gradFill>
                  <a:gsLst>
                    <a:gs pos="4908">
                      <a:srgbClr val="505050"/>
                    </a:gs>
                    <a:gs pos="16000">
                      <a:srgbClr val="505050"/>
                    </a:gs>
                  </a:gsLst>
                  <a:lin ang="5400000" scaled="0"/>
                </a:gradFill>
              </a:rPr>
              <a:t>iOS</a:t>
            </a:r>
          </a:p>
        </p:txBody>
      </p:sp>
      <p:sp>
        <p:nvSpPr>
          <p:cNvPr id="39" name="Freeform 38"/>
          <p:cNvSpPr>
            <a:spLocks noEditPoints="1"/>
          </p:cNvSpPr>
          <p:nvPr/>
        </p:nvSpPr>
        <p:spPr bwMode="auto">
          <a:xfrm>
            <a:off x="6743765" y="5220277"/>
            <a:ext cx="759274" cy="77100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lumMod val="75000"/>
              <a:lumOff val="25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40" name="Rectangle 39"/>
          <p:cNvSpPr/>
          <p:nvPr/>
        </p:nvSpPr>
        <p:spPr>
          <a:xfrm>
            <a:off x="4953383" y="6295061"/>
            <a:ext cx="2229435" cy="470856"/>
          </a:xfrm>
          <a:prstGeom prst="rect">
            <a:avLst/>
          </a:prstGeom>
          <a:noFill/>
        </p:spPr>
        <p:txBody>
          <a:bodyPr wrap="none">
            <a:spAutoFit/>
          </a:bodyPr>
          <a:lstStyle/>
          <a:p>
            <a:pPr defTabSz="932563"/>
            <a:r>
              <a:rPr lang="en-US" sz="2400" dirty="0">
                <a:gradFill>
                  <a:gsLst>
                    <a:gs pos="4908">
                      <a:srgbClr val="505050"/>
                    </a:gs>
                    <a:gs pos="16000">
                      <a:srgbClr val="505050"/>
                    </a:gs>
                  </a:gsLst>
                  <a:lin ang="5400000" scaled="0"/>
                </a:gradFill>
              </a:rPr>
              <a:t>dev.office.com</a:t>
            </a:r>
            <a:r>
              <a:rPr lang="en-US" dirty="0">
                <a:gradFill>
                  <a:gsLst>
                    <a:gs pos="4908">
                      <a:srgbClr val="505050"/>
                    </a:gs>
                    <a:gs pos="16000">
                      <a:srgbClr val="505050"/>
                    </a:gs>
                  </a:gsLst>
                  <a:lin ang="5400000" scaled="0"/>
                </a:gradFill>
              </a:rPr>
              <a:t> </a:t>
            </a:r>
          </a:p>
        </p:txBody>
      </p:sp>
      <p:sp>
        <p:nvSpPr>
          <p:cNvPr id="48" name="Rectangle 47"/>
          <p:cNvSpPr/>
          <p:nvPr/>
        </p:nvSpPr>
        <p:spPr bwMode="auto">
          <a:xfrm>
            <a:off x="3376252"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Groups</a:t>
            </a:r>
          </a:p>
        </p:txBody>
      </p:sp>
      <p:sp>
        <p:nvSpPr>
          <p:cNvPr id="51" name="Rectangle 50"/>
          <p:cNvSpPr/>
          <p:nvPr/>
        </p:nvSpPr>
        <p:spPr bwMode="auto">
          <a:xfrm>
            <a:off x="5236271" y="442540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Notebooks</a:t>
            </a:r>
          </a:p>
        </p:txBody>
      </p:sp>
      <p:sp>
        <p:nvSpPr>
          <p:cNvPr id="54" name="Rectangle 53"/>
          <p:cNvSpPr/>
          <p:nvPr/>
        </p:nvSpPr>
        <p:spPr bwMode="auto">
          <a:xfrm>
            <a:off x="7115976" y="4423111"/>
            <a:ext cx="1760165" cy="52113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146283" rIns="182854" bIns="146283" numCol="1" rtlCol="0" anchor="t" anchorCtr="0" compatLnSpc="1">
            <a:prstTxWarp prst="textNoShape">
              <a:avLst/>
            </a:prstTxWarp>
          </a:bodyPr>
          <a:lstStyle/>
          <a:p>
            <a:pPr defTabSz="932563">
              <a:lnSpc>
                <a:spcPct val="90000"/>
              </a:lnSpc>
              <a:spcAft>
                <a:spcPts val="600"/>
              </a:spcAft>
            </a:pPr>
            <a:r>
              <a:rPr lang="en-US" dirty="0">
                <a:solidFill>
                  <a:schemeClr val="bg1"/>
                </a:solidFill>
                <a:cs typeface="Segoe UI Semilight" panose="020B0402040204020203" pitchFamily="34" charset="0"/>
              </a:rPr>
              <a:t>Videos</a:t>
            </a:r>
          </a:p>
        </p:txBody>
      </p:sp>
      <p:sp>
        <p:nvSpPr>
          <p:cNvPr id="60" name="Freeform 7"/>
          <p:cNvSpPr>
            <a:spLocks noChangeAspect="1" noEditPoints="1"/>
          </p:cNvSpPr>
          <p:nvPr/>
        </p:nvSpPr>
        <p:spPr bwMode="auto">
          <a:xfrm>
            <a:off x="6593354" y="4549552"/>
            <a:ext cx="270488" cy="284136"/>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1" name="Freeform 5"/>
          <p:cNvSpPr>
            <a:spLocks noEditPoints="1"/>
          </p:cNvSpPr>
          <p:nvPr/>
        </p:nvSpPr>
        <p:spPr bwMode="auto">
          <a:xfrm>
            <a:off x="2930737" y="4526714"/>
            <a:ext cx="333206" cy="308160"/>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2039">
              <a:solidFill>
                <a:srgbClr val="FFFFFF"/>
              </a:solidFill>
            </a:endParaRPr>
          </a:p>
        </p:txBody>
      </p:sp>
      <p:sp>
        <p:nvSpPr>
          <p:cNvPr id="62" name="Freeform 14"/>
          <p:cNvSpPr>
            <a:spLocks noEditPoints="1"/>
          </p:cNvSpPr>
          <p:nvPr/>
        </p:nvSpPr>
        <p:spPr bwMode="auto">
          <a:xfrm>
            <a:off x="8470150" y="4513181"/>
            <a:ext cx="278826" cy="327010"/>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50835"/>
            <a:endParaRPr lang="en-US" sz="1835">
              <a:solidFill>
                <a:srgbClr val="FFFFFF"/>
              </a:solidFill>
            </a:endParaRPr>
          </a:p>
        </p:txBody>
      </p:sp>
      <p:sp>
        <p:nvSpPr>
          <p:cNvPr id="63" name="Freeform 5"/>
          <p:cNvSpPr>
            <a:spLocks noChangeAspect="1" noEditPoints="1"/>
          </p:cNvSpPr>
          <p:nvPr/>
        </p:nvSpPr>
        <p:spPr bwMode="auto">
          <a:xfrm>
            <a:off x="4716123" y="4574689"/>
            <a:ext cx="297778" cy="253178"/>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6630" rIns="0" bIns="46630" numCol="1" spcCol="0" rtlCol="0" fromWordArt="0" anchor="ctr" anchorCtr="0" forceAA="0" compatLnSpc="1">
            <a:prstTxWarp prst="textNoShape">
              <a:avLst/>
            </a:prstTxWarp>
            <a:noAutofit/>
          </a:bodyPr>
          <a:lstStyle/>
          <a:p>
            <a:pPr defTabSz="932563">
              <a:lnSpc>
                <a:spcPct val="90000"/>
              </a:lnSpc>
              <a:spcAft>
                <a:spcPts val="600"/>
              </a:spcAft>
            </a:pPr>
            <a:endParaRPr lang="en-US" sz="1399" b="1" dirty="0">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3947185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Graph Explorer</a:t>
            </a:r>
          </a:p>
          <a:p>
            <a:r>
              <a:rPr lang="en-US" dirty="0" smtClean="0"/>
              <a:t>https://graphexplorer2.azurewebsites.net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22322623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1143000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http://dev.office.com/getting-started</a:t>
            </a:r>
            <a:endParaRPr lang="en-US" sz="4400" dirty="0">
              <a:solidFill>
                <a:schemeClr val="tx1"/>
              </a:solidFill>
            </a:endParaRPr>
          </a:p>
        </p:txBody>
      </p:sp>
    </p:spTree>
    <p:extLst>
      <p:ext uri="{BB962C8B-B14F-4D97-AF65-F5344CB8AC3E}">
        <p14:creationId xmlns:p14="http://schemas.microsoft.com/office/powerpoint/2010/main" val="27044187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smtClean="0"/>
              <a:t>Register App from dev.office.com</a:t>
            </a:r>
            <a:endParaRPr lang="en-US" dirty="0"/>
          </a:p>
        </p:txBody>
      </p:sp>
    </p:spTree>
    <p:extLst>
      <p:ext uri="{BB962C8B-B14F-4D97-AF65-F5344CB8AC3E}">
        <p14:creationId xmlns:p14="http://schemas.microsoft.com/office/powerpoint/2010/main" val="3752226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9165" y="2582872"/>
            <a:ext cx="8595266" cy="1828800"/>
          </a:xfrm>
        </p:spPr>
        <p:txBody>
          <a:bodyPr/>
          <a:lstStyle/>
          <a:p>
            <a:pPr algn="ctr"/>
            <a:r>
              <a:rPr lang="en-US" sz="4400" dirty="0" smtClean="0">
                <a:solidFill>
                  <a:schemeClr val="tx1"/>
                </a:solidFill>
              </a:rPr>
              <a:t>Azure Management Portal Access</a:t>
            </a:r>
            <a:endParaRPr lang="en-US" sz="4400" dirty="0">
              <a:solidFill>
                <a:schemeClr val="tx1"/>
              </a:solidFill>
            </a:endParaRPr>
          </a:p>
        </p:txBody>
      </p:sp>
    </p:spTree>
    <p:extLst>
      <p:ext uri="{BB962C8B-B14F-4D97-AF65-F5344CB8AC3E}">
        <p14:creationId xmlns:p14="http://schemas.microsoft.com/office/powerpoint/2010/main" val="54970890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4921" y="1390534"/>
            <a:ext cx="8046632" cy="5448054"/>
          </a:xfrm>
          <a:prstGeom prst="rect">
            <a:avLst/>
          </a:prstGeom>
        </p:spPr>
      </p:pic>
      <p:sp>
        <p:nvSpPr>
          <p:cNvPr id="3" name="Title 2"/>
          <p:cNvSpPr>
            <a:spLocks noGrp="1"/>
          </p:cNvSpPr>
          <p:nvPr>
            <p:ph type="title"/>
          </p:nvPr>
        </p:nvSpPr>
        <p:spPr/>
        <p:txBody>
          <a:bodyPr/>
          <a:lstStyle/>
          <a:p>
            <a:r>
              <a:rPr lang="en-US" dirty="0" smtClean="0"/>
              <a:t>Azure Management Portal (new tenant)</a:t>
            </a:r>
            <a:endParaRPr lang="en-US" dirty="0"/>
          </a:p>
        </p:txBody>
      </p:sp>
    </p:spTree>
    <p:extLst>
      <p:ext uri="{BB962C8B-B14F-4D97-AF65-F5344CB8AC3E}">
        <p14:creationId xmlns:p14="http://schemas.microsoft.com/office/powerpoint/2010/main" val="25315190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67800724"/>
              </p:ext>
            </p:extLst>
          </p:nvPr>
        </p:nvGraphicFramePr>
        <p:xfrm>
          <a:off x="447754" y="1268177"/>
          <a:ext cx="11453125" cy="4411217"/>
        </p:xfrm>
        <a:graphic>
          <a:graphicData uri="http://schemas.openxmlformats.org/drawingml/2006/table">
            <a:tbl>
              <a:tblPr firstRow="1" bandRow="1">
                <a:tableStyleId>{5C22544A-7EE6-4342-B048-85BDC9FD1C3A}</a:tableStyleId>
              </a:tblPr>
              <a:tblGrid>
                <a:gridCol w="11453125">
                  <a:extLst>
                    <a:ext uri="{9D8B030D-6E8A-4147-A177-3AD203B41FA5}">
                      <a16:colId xmlns:a16="http://schemas.microsoft.com/office/drawing/2014/main" val="1253488153"/>
                    </a:ext>
                  </a:extLst>
                </a:gridCol>
              </a:tblGrid>
              <a:tr h="1068310">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3260" marR="93260" marT="46630" marB="46630" anchor="ctr"/>
                </a:tc>
                <a:extLst>
                  <a:ext uri="{0D108BD9-81ED-4DB2-BD59-A6C34878D82A}">
                    <a16:rowId xmlns:a16="http://schemas.microsoft.com/office/drawing/2014/main" val="829859176"/>
                  </a:ext>
                </a:extLst>
              </a:tr>
              <a:tr h="0">
                <a:tc>
                  <a:txBody>
                    <a:bodyPr/>
                    <a:lstStyle/>
                    <a:p>
                      <a:r>
                        <a:rPr lang="en-US" sz="1800" b="0" dirty="0" smtClean="0"/>
                        <a:t>Module 1: Overview of Office</a:t>
                      </a:r>
                      <a:r>
                        <a:rPr lang="en-US" sz="1800" b="0" baseline="0" dirty="0" smtClean="0"/>
                        <a:t> 365 Development</a:t>
                      </a:r>
                    </a:p>
                  </a:txBody>
                  <a:tcPr marL="93260" marR="93260" marT="46630" marB="46630" anchor="ctr"/>
                </a:tc>
                <a:extLst>
                  <a:ext uri="{0D108BD9-81ED-4DB2-BD59-A6C34878D82A}">
                    <a16:rowId xmlns:a16="http://schemas.microsoft.com/office/drawing/2014/main" val="1946132611"/>
                  </a:ext>
                </a:extLst>
              </a:tr>
              <a:tr h="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93260" marR="93260" marT="46630" marB="46630" anchor="ctr"/>
                </a:tc>
                <a:extLst>
                  <a:ext uri="{0D108BD9-81ED-4DB2-BD59-A6C34878D82A}">
                    <a16:rowId xmlns:a16="http://schemas.microsoft.com/office/drawing/2014/main" val="3204002662"/>
                  </a:ext>
                </a:extLst>
              </a:tr>
              <a:tr h="39525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Getting started</a:t>
                      </a:r>
                      <a:r>
                        <a:rPr lang="en-US" sz="1800" baseline="0" dirty="0" smtClean="0"/>
                        <a:t> with Apps for SharePoint</a:t>
                      </a:r>
                      <a:endParaRPr lang="en-US" sz="1800" b="0" dirty="0" smtClean="0"/>
                    </a:p>
                  </a:txBody>
                  <a:tcPr marL="93260" marR="93260" marT="46630" marB="46630" anchor="ctr"/>
                </a:tc>
                <a:extLst>
                  <a:ext uri="{0D108BD9-81ED-4DB2-BD59-A6C34878D82A}">
                    <a16:rowId xmlns:a16="http://schemas.microsoft.com/office/drawing/2014/main" val="4266278162"/>
                  </a:ext>
                </a:extLst>
              </a:tr>
              <a:tr h="46785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Getting started with the Office 365 APIs</a:t>
                      </a:r>
                    </a:p>
                  </a:txBody>
                  <a:tcPr marL="93260" marR="93260" marT="46630" marB="46630" anchor="ctr"/>
                </a:tc>
                <a:extLst>
                  <a:ext uri="{0D108BD9-81ED-4DB2-BD59-A6C34878D82A}">
                    <a16:rowId xmlns:a16="http://schemas.microsoft.com/office/drawing/2014/main" val="10004"/>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Getting started with Mobile development with Office 365</a:t>
                      </a:r>
                      <a:endParaRPr lang="en-US" sz="1800" b="0" dirty="0" smtClean="0"/>
                    </a:p>
                  </a:txBody>
                  <a:tcPr marL="93260" marR="93260" marT="46630" marB="46630" anchor="ctr"/>
                </a:tc>
                <a:extLst>
                  <a:ext uri="{0D108BD9-81ED-4DB2-BD59-A6C34878D82A}">
                    <a16:rowId xmlns:a16="http://schemas.microsoft.com/office/drawing/2014/main" val="10005"/>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93260" marR="93260" marT="46630" marB="46630" anchor="ctr"/>
                </a:tc>
                <a:extLst>
                  <a:ext uri="{0D108BD9-81ED-4DB2-BD59-A6C34878D82A}">
                    <a16:rowId xmlns:a16="http://schemas.microsoft.com/office/drawing/2014/main" val="10006"/>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Setting up your Developer environment in Office 365</a:t>
                      </a:r>
                    </a:p>
                  </a:txBody>
                  <a:tcPr marL="93260" marR="93260" marT="46630" marB="46630" anchor="ctr"/>
                </a:tc>
                <a:extLst>
                  <a:ext uri="{0D108BD9-81ED-4DB2-BD59-A6C34878D82A}">
                    <a16:rowId xmlns:a16="http://schemas.microsoft.com/office/drawing/2014/main" val="10007"/>
                  </a:ext>
                </a:extLst>
              </a:tr>
              <a:tr h="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Setting up your on-premises environment for app development</a:t>
                      </a:r>
                    </a:p>
                  </a:txBody>
                  <a:tcPr marL="93260" marR="93260" marT="46630" marB="4663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079035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4904" y="1227161"/>
            <a:ext cx="6666667" cy="5561905"/>
          </a:xfrm>
          <a:prstGeom prst="rect">
            <a:avLst/>
          </a:prstGeom>
        </p:spPr>
      </p:pic>
      <p:sp>
        <p:nvSpPr>
          <p:cNvPr id="2" name="Title 1"/>
          <p:cNvSpPr>
            <a:spLocks noGrp="1"/>
          </p:cNvSpPr>
          <p:nvPr>
            <p:ph type="title"/>
          </p:nvPr>
        </p:nvSpPr>
        <p:spPr/>
        <p:txBody>
          <a:bodyPr/>
          <a:lstStyle/>
          <a:p>
            <a:r>
              <a:rPr lang="en-US" dirty="0" smtClean="0"/>
              <a:t>Azure trial </a:t>
            </a:r>
            <a:r>
              <a:rPr lang="en-US" dirty="0"/>
              <a:t>s</a:t>
            </a:r>
            <a:r>
              <a:rPr lang="en-US" dirty="0" smtClean="0"/>
              <a:t>ign-up – part 1</a:t>
            </a:r>
            <a:endParaRPr lang="en-US" dirty="0"/>
          </a:p>
        </p:txBody>
      </p:sp>
    </p:spTree>
    <p:extLst>
      <p:ext uri="{BB962C8B-B14F-4D97-AF65-F5344CB8AC3E}">
        <p14:creationId xmlns:p14="http://schemas.microsoft.com/office/powerpoint/2010/main" val="23025833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9666" y="1347172"/>
            <a:ext cx="6657143" cy="5533333"/>
          </a:xfrm>
          <a:prstGeom prst="rect">
            <a:avLst/>
          </a:prstGeom>
        </p:spPr>
      </p:pic>
      <p:sp>
        <p:nvSpPr>
          <p:cNvPr id="2" name="Title 1"/>
          <p:cNvSpPr>
            <a:spLocks noGrp="1"/>
          </p:cNvSpPr>
          <p:nvPr>
            <p:ph type="title"/>
          </p:nvPr>
        </p:nvSpPr>
        <p:spPr/>
        <p:txBody>
          <a:bodyPr/>
          <a:lstStyle/>
          <a:p>
            <a:r>
              <a:rPr lang="en-US" dirty="0" smtClean="0"/>
              <a:t>Azure trial sign-up – part 2</a:t>
            </a:r>
            <a:endParaRPr lang="en-US" dirty="0"/>
          </a:p>
        </p:txBody>
      </p:sp>
    </p:spTree>
    <p:extLst>
      <p:ext uri="{BB962C8B-B14F-4D97-AF65-F5344CB8AC3E}">
        <p14:creationId xmlns:p14="http://schemas.microsoft.com/office/powerpoint/2010/main" val="9550031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Registering Application</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27798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164" y="284337"/>
            <a:ext cx="11374438" cy="763587"/>
          </a:xfrm>
        </p:spPr>
        <p:txBody>
          <a:bodyPr/>
          <a:lstStyle/>
          <a:p>
            <a:r>
              <a:rPr lang="en-US" sz="5400" dirty="0" smtClean="0"/>
              <a:t>Get the tools</a:t>
            </a:r>
            <a:endParaRPr lang="en-US" sz="5400" dirty="0"/>
          </a:p>
        </p:txBody>
      </p:sp>
      <p:pic>
        <p:nvPicPr>
          <p:cNvPr id="1026" name="Picture 2" descr="D:\Users\andrew\AppData\Local\Temp\SNAGHTML39a33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571" y="1292060"/>
            <a:ext cx="8053332" cy="556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08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6830" y="1201539"/>
            <a:ext cx="11875008" cy="2015262"/>
          </a:xfrm>
        </p:spPr>
        <p:txBody>
          <a:bodyPr vert="horz" lIns="146304" tIns="91440" rIns="146304" bIns="91440" rtlCol="0">
            <a:noAutofit/>
          </a:bodyPr>
          <a:lstStyle/>
          <a:p>
            <a:r>
              <a:rPr lang="en-US" sz="3600" dirty="0" smtClean="0"/>
              <a:t>.NET </a:t>
            </a:r>
            <a:r>
              <a:rPr lang="en-US" sz="3600" dirty="0"/>
              <a:t>Windows Store Apps</a:t>
            </a:r>
          </a:p>
          <a:p>
            <a:r>
              <a:rPr lang="en-US" sz="3600" dirty="0"/>
              <a:t>Windows Forms </a:t>
            </a:r>
            <a:r>
              <a:rPr lang="en-US" sz="3600" dirty="0" smtClean="0"/>
              <a:t>Application</a:t>
            </a:r>
            <a:endParaRPr lang="en-US" sz="3600" dirty="0"/>
          </a:p>
          <a:p>
            <a:r>
              <a:rPr lang="en-US" sz="3600" dirty="0"/>
              <a:t>WPF Application</a:t>
            </a:r>
          </a:p>
          <a:p>
            <a:r>
              <a:rPr lang="en-US" sz="3600" dirty="0"/>
              <a:t>ASP.NET MVC Web Application</a:t>
            </a:r>
          </a:p>
          <a:p>
            <a:r>
              <a:rPr lang="en-US" sz="3600" dirty="0"/>
              <a:t>ASP.NET Web Forms Application</a:t>
            </a:r>
          </a:p>
          <a:p>
            <a:r>
              <a:rPr lang="en-US" sz="3600" dirty="0" err="1"/>
              <a:t>Xamarin</a:t>
            </a:r>
            <a:r>
              <a:rPr lang="en-US" sz="3600" dirty="0"/>
              <a:t> Android and iOS Applications</a:t>
            </a:r>
          </a:p>
          <a:p>
            <a:r>
              <a:rPr lang="en-US" sz="3600" dirty="0"/>
              <a:t>Multi-device </a:t>
            </a:r>
            <a:r>
              <a:rPr lang="en-US" sz="3600" dirty="0" smtClean="0"/>
              <a:t>Hybrid Apps (</a:t>
            </a:r>
            <a:r>
              <a:rPr lang="en-US" sz="3600" dirty="0"/>
              <a:t>Cordova)</a:t>
            </a:r>
          </a:p>
          <a:p>
            <a:endParaRPr lang="en-US" sz="3600" dirty="0"/>
          </a:p>
        </p:txBody>
      </p:sp>
      <p:sp>
        <p:nvSpPr>
          <p:cNvPr id="3" name="Title 2"/>
          <p:cNvSpPr>
            <a:spLocks noGrp="1"/>
          </p:cNvSpPr>
          <p:nvPr>
            <p:ph type="title"/>
          </p:nvPr>
        </p:nvSpPr>
        <p:spPr/>
        <p:txBody>
          <a:bodyPr/>
          <a:lstStyle/>
          <a:p>
            <a:r>
              <a:rPr lang="en-US" sz="5400" dirty="0" smtClean="0"/>
              <a:t>Visual Studio project </a:t>
            </a:r>
            <a:r>
              <a:rPr lang="en-US" sz="5400" dirty="0"/>
              <a:t>s</a:t>
            </a:r>
            <a:r>
              <a:rPr lang="en-US" sz="5400" dirty="0" smtClean="0"/>
              <a:t>upport</a:t>
            </a:r>
            <a:endParaRPr lang="en-US" sz="5400" dirty="0"/>
          </a:p>
        </p:txBody>
      </p:sp>
    </p:spTree>
    <p:extLst>
      <p:ext uri="{BB962C8B-B14F-4D97-AF65-F5344CB8AC3E}">
        <p14:creationId xmlns:p14="http://schemas.microsoft.com/office/powerpoint/2010/main" val="3565272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21334" y="3497262"/>
            <a:ext cx="3995530" cy="2743200"/>
          </a:xfrm>
          <a:prstGeom prst="rect">
            <a:avLst/>
          </a:prstGeom>
        </p:spPr>
      </p:pic>
      <p:sp>
        <p:nvSpPr>
          <p:cNvPr id="4" name="Title 3"/>
          <p:cNvSpPr>
            <a:spLocks noGrp="1"/>
          </p:cNvSpPr>
          <p:nvPr>
            <p:ph type="title"/>
          </p:nvPr>
        </p:nvSpPr>
        <p:spPr>
          <a:xfrm>
            <a:off x="286896" y="296897"/>
            <a:ext cx="11375536" cy="762786"/>
          </a:xfrm>
        </p:spPr>
        <p:txBody>
          <a:bodyPr vert="horz" wrap="square" lIns="146304" tIns="91440" rIns="146304" bIns="91440" rtlCol="0" anchor="t">
            <a:noAutofit/>
          </a:bodyPr>
          <a:lstStyle/>
          <a:p>
            <a:r>
              <a:rPr lang="en-US" sz="5400" dirty="0"/>
              <a:t>Connected Service Wizard</a:t>
            </a:r>
          </a:p>
        </p:txBody>
      </p:sp>
      <p:pic>
        <p:nvPicPr>
          <p:cNvPr id="5" name="Picture 4"/>
          <p:cNvPicPr>
            <a:picLocks noChangeAspect="1"/>
          </p:cNvPicPr>
          <p:nvPr/>
        </p:nvPicPr>
        <p:blipFill>
          <a:blip r:embed="rId3"/>
          <a:stretch>
            <a:fillRect/>
          </a:stretch>
        </p:blipFill>
        <p:spPr>
          <a:xfrm>
            <a:off x="91824" y="1485604"/>
            <a:ext cx="3995530" cy="2743200"/>
          </a:xfrm>
          <a:prstGeom prst="rect">
            <a:avLst/>
          </a:prstGeom>
        </p:spPr>
      </p:pic>
      <p:pic>
        <p:nvPicPr>
          <p:cNvPr id="6" name="Picture 5"/>
          <p:cNvPicPr>
            <a:picLocks noChangeAspect="1"/>
          </p:cNvPicPr>
          <p:nvPr/>
        </p:nvPicPr>
        <p:blipFill>
          <a:blip r:embed="rId4"/>
          <a:stretch>
            <a:fillRect/>
          </a:stretch>
        </p:blipFill>
        <p:spPr>
          <a:xfrm>
            <a:off x="4206579" y="2491433"/>
            <a:ext cx="3995530" cy="2743200"/>
          </a:xfrm>
          <a:prstGeom prst="rect">
            <a:avLst/>
          </a:prstGeom>
        </p:spPr>
      </p:pic>
      <p:sp>
        <p:nvSpPr>
          <p:cNvPr id="7" name="Circular Arrow 6"/>
          <p:cNvSpPr/>
          <p:nvPr/>
        </p:nvSpPr>
        <p:spPr bwMode="auto">
          <a:xfrm>
            <a:off x="3141138" y="1485604"/>
            <a:ext cx="2011658" cy="1960569"/>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Circular Arrow 7"/>
          <p:cNvSpPr/>
          <p:nvPr/>
        </p:nvSpPr>
        <p:spPr bwMode="auto">
          <a:xfrm>
            <a:off x="7255893" y="2505115"/>
            <a:ext cx="2011658" cy="1960569"/>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56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b="0" dirty="0"/>
              <a:t>Getting started </a:t>
            </a:r>
            <a:r>
              <a:rPr lang="en-US" sz="3200" b="0" dirty="0" smtClean="0"/>
              <a:t>Office </a:t>
            </a:r>
            <a:r>
              <a:rPr lang="en-US" sz="3200" b="0" dirty="0"/>
              <a:t>365 API tools </a:t>
            </a:r>
            <a:r>
              <a:rPr lang="en-US" sz="3200" b="0" dirty="0" smtClean="0"/>
              <a:t>for </a:t>
            </a:r>
            <a:r>
              <a:rPr lang="en-US" sz="3200" b="0" dirty="0"/>
              <a:t>VS ASP.NET MVC</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4000547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err="1" smtClean="0"/>
              <a:t>AngularJS</a:t>
            </a:r>
            <a:r>
              <a:rPr lang="en-US" b="0" dirty="0" smtClean="0"/>
              <a:t> </a:t>
            </a:r>
            <a:r>
              <a:rPr lang="en-US" b="0" dirty="0"/>
              <a:t>HTML/JS </a:t>
            </a:r>
            <a:r>
              <a:rPr lang="en-US" b="0" dirty="0" smtClean="0"/>
              <a:t>project </a:t>
            </a:r>
            <a:r>
              <a:rPr lang="en-US" b="0" dirty="0"/>
              <a:t>demo</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453385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796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0690" y="539130"/>
            <a:ext cx="10722146" cy="920184"/>
          </a:xfrm>
        </p:spPr>
        <p:txBody>
          <a:bodyPr>
            <a:normAutofit/>
          </a:bodyPr>
          <a:lstStyle/>
          <a:p>
            <a:r>
              <a:rPr lang="en-US" sz="5504" spc="-102" dirty="0">
                <a:ln w="3175">
                  <a:noFill/>
                </a:ln>
                <a:gradFill>
                  <a:gsLst>
                    <a:gs pos="1250">
                      <a:schemeClr val="tx2"/>
                    </a:gs>
                    <a:gs pos="100000">
                      <a:schemeClr val="tx2"/>
                    </a:gs>
                  </a:gsLst>
                  <a:lin ang="5400000" scaled="0"/>
                </a:gradFill>
                <a:ea typeface="+mn-ea"/>
                <a:cs typeface="Arial" charset="0"/>
              </a:rPr>
              <a:t>Further reading…</a:t>
            </a:r>
            <a:endParaRPr lang="en-US" sz="5504" spc="-102"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850690" y="1638530"/>
            <a:ext cx="10720624" cy="2162197"/>
          </a:xfrm>
        </p:spPr>
        <p:txBody>
          <a:bodyPr vert="horz" wrap="square" lIns="149157" tIns="93223" rIns="149157" bIns="93223" rtlCol="0">
            <a:spAutoFit/>
          </a:bodyPr>
          <a:lstStyle/>
          <a:p>
            <a:r>
              <a:rPr lang="en-US" sz="2799" b="1" dirty="0">
                <a:solidFill>
                  <a:srgbClr val="000000"/>
                </a:solidFill>
                <a:hlinkClick r:id="rId2"/>
              </a:rPr>
              <a:t>Getting Started with  APIs</a:t>
            </a:r>
            <a:endParaRPr lang="en-US" sz="2799" b="1" dirty="0">
              <a:solidFill>
                <a:srgbClr val="000000"/>
              </a:solidFill>
            </a:endParaRPr>
          </a:p>
          <a:p>
            <a:r>
              <a:rPr lang="en-US" sz="2799" b="1" dirty="0">
                <a:solidFill>
                  <a:srgbClr val="000000"/>
                </a:solidFill>
                <a:hlinkClick r:id="rId3"/>
              </a:rPr>
              <a:t>Office 365 API Code Samples  </a:t>
            </a:r>
            <a:endParaRPr lang="en-US" sz="2799" b="1" dirty="0">
              <a:solidFill>
                <a:srgbClr val="000000"/>
              </a:solidFill>
            </a:endParaRPr>
          </a:p>
          <a:p>
            <a:r>
              <a:rPr lang="en-US" sz="2799" b="1" dirty="0">
                <a:solidFill>
                  <a:srgbClr val="000000"/>
                </a:solidFill>
                <a:hlinkClick r:id="rId4"/>
              </a:rPr>
              <a:t>Office 365 API Training videos &amp; hands on labs </a:t>
            </a:r>
            <a:endParaRPr lang="en-US" sz="2799" b="1" dirty="0">
              <a:solidFill>
                <a:srgbClr val="000000"/>
              </a:solidFill>
            </a:endParaRPr>
          </a:p>
          <a:p>
            <a:r>
              <a:rPr lang="en-US" sz="2799" b="1" dirty="0">
                <a:solidFill>
                  <a:srgbClr val="000000"/>
                </a:solidFill>
                <a:hlinkClick r:id="rId5"/>
              </a:rPr>
              <a:t>Office 365 API documentation</a:t>
            </a:r>
            <a:endParaRPr lang="en-US" sz="2799" b="1" dirty="0">
              <a:solidFill>
                <a:srgbClr val="000000"/>
              </a:solidFill>
            </a:endParaRPr>
          </a:p>
        </p:txBody>
      </p:sp>
      <p:grpSp>
        <p:nvGrpSpPr>
          <p:cNvPr id="4" name="Group 3"/>
          <p:cNvGrpSpPr/>
          <p:nvPr/>
        </p:nvGrpSpPr>
        <p:grpSpPr>
          <a:xfrm>
            <a:off x="7997560" y="1367486"/>
            <a:ext cx="4110868" cy="5509415"/>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23" tIns="46611" rIns="93223" bIns="46611" numCol="1" anchor="t" anchorCtr="0" compatLnSpc="1">
              <a:prstTxWarp prst="textNoShape">
                <a:avLst/>
              </a:prstTxWarp>
            </a:bodyPr>
            <a:lstStyle/>
            <a:p>
              <a:pPr defTabSz="932227"/>
              <a:endParaRPr lang="en-US" sz="1835">
                <a:solidFill>
                  <a:srgbClr val="404040"/>
                </a:solidFill>
                <a:latin typeface="Segoe UI"/>
              </a:endParaRPr>
            </a:p>
          </p:txBody>
        </p:sp>
      </p:grpSp>
    </p:spTree>
    <p:extLst>
      <p:ext uri="{BB962C8B-B14F-4D97-AF65-F5344CB8AC3E}">
        <p14:creationId xmlns:p14="http://schemas.microsoft.com/office/powerpoint/2010/main" val="22055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started with the Office </a:t>
            </a:r>
            <a:r>
              <a:rPr lang="en-US" dirty="0"/>
              <a:t>365 APIs</a:t>
            </a:r>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9333765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a:t>
              </a:r>
              <a:r>
                <a:rPr kumimoji="0" lang="en-US" sz="40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rPr>
                <a:t>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r>
                <a:rPr kumimoji="0" lang="en-US" sz="1765" b="0" i="0" u="none" strike="noStrike" kern="1200" cap="none" spc="0" normalizeH="0" baseline="0" noProof="0" dirty="0" smtClean="0">
                  <a:ln>
                    <a:noFill/>
                  </a:ln>
                  <a:solidFill>
                    <a:srgbClr val="404040"/>
                  </a:solidFill>
                  <a:effectLst/>
                  <a:uLnTx/>
                  <a:uFillTx/>
                  <a:latin typeface="Segoe UI"/>
                  <a:ea typeface="+mn-ea"/>
                  <a:cs typeface="+mn-cs"/>
                </a:rPr>
                <a:t/>
              </a:r>
              <a:br>
                <a:rPr kumimoji="0" lang="en-US" sz="1765" b="0" i="0" u="none" strike="noStrike" kern="1200" cap="none" spc="0" normalizeH="0" baseline="0" noProof="0" dirty="0" smtClean="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a:t>
              </a:r>
              <a:r>
                <a:rPr kumimoji="0" lang="en-US" sz="3200" b="1"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Light"/>
                  <a:ea typeface="+mn-ea"/>
                  <a:cs typeface="+mn-cs"/>
                </a:rPr>
                <a:t>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mn-cs"/>
                </a:rPr>
                <a:t>http</a:t>
              </a: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1" y="1850161"/>
            <a:ext cx="7312261" cy="2938883"/>
          </a:xfrm>
        </p:spPr>
        <p:txBody>
          <a:bodyPr/>
          <a:lstStyle/>
          <a:p>
            <a:r>
              <a:rPr lang="en-US" dirty="0"/>
              <a:t>Intro to the Office 365 APIs</a:t>
            </a:r>
          </a:p>
          <a:p>
            <a:r>
              <a:rPr lang="en-US" dirty="0"/>
              <a:t>Getting started</a:t>
            </a:r>
          </a:p>
          <a:p>
            <a:r>
              <a:rPr lang="en-US" dirty="0"/>
              <a:t>Demos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9615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581996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t>
            </a:r>
            <a:r>
              <a:rPr lang="en-US" dirty="0"/>
              <a:t>365 APIs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5214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Office 365 connected apps</a:t>
            </a:r>
            <a:endParaRPr lang="en-US" sz="5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85" y="1211287"/>
            <a:ext cx="2846042" cy="50517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26" y="1355659"/>
            <a:ext cx="5560438" cy="45030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337" y="1211288"/>
            <a:ext cx="2846042" cy="5051726"/>
          </a:xfrm>
          <a:prstGeom prst="rect">
            <a:avLst/>
          </a:prstGeom>
        </p:spPr>
      </p:pic>
      <p:sp>
        <p:nvSpPr>
          <p:cNvPr id="10" name="Oval 9"/>
          <p:cNvSpPr/>
          <p:nvPr/>
        </p:nvSpPr>
        <p:spPr bwMode="auto">
          <a:xfrm>
            <a:off x="2103482" y="2674311"/>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6404370" y="4077836"/>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8883232" y="3549970"/>
            <a:ext cx="2285975" cy="548634"/>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6"/>
          <a:stretch>
            <a:fillRect/>
          </a:stretch>
        </p:blipFill>
        <p:spPr>
          <a:xfrm>
            <a:off x="406633" y="3737150"/>
            <a:ext cx="5547636" cy="4332062"/>
          </a:xfrm>
          <a:prstGeom prst="rect">
            <a:avLst/>
          </a:prstGeom>
        </p:spPr>
      </p:pic>
      <p:sp>
        <p:nvSpPr>
          <p:cNvPr id="14" name="Oval 13"/>
          <p:cNvSpPr/>
          <p:nvPr/>
        </p:nvSpPr>
        <p:spPr bwMode="auto">
          <a:xfrm>
            <a:off x="3156360" y="5845383"/>
            <a:ext cx="448317" cy="333459"/>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smtClean="0"/>
              <a:t>Common consent</a:t>
            </a:r>
            <a:endParaRPr lang="en-US" sz="5400" dirty="0"/>
          </a:p>
        </p:txBody>
      </p:sp>
      <p:pic>
        <p:nvPicPr>
          <p:cNvPr id="5" name="Picture 11"/>
          <p:cNvPicPr>
            <a:picLocks noChangeAspect="1"/>
          </p:cNvPicPr>
          <p:nvPr/>
        </p:nvPicPr>
        <p:blipFill rotWithShape="1">
          <a:blip r:embed="rId2"/>
          <a:stretch/>
        </p:blipFill>
        <p:spPr>
          <a:xfrm>
            <a:off x="2820005" y="1200151"/>
            <a:ext cx="6309317" cy="5508034"/>
          </a:xfrm>
          <a:prstGeom prst="rect">
            <a:avLst/>
          </a:prstGeom>
          <a:noFill/>
          <a:ln>
            <a:noFill/>
          </a:ln>
        </p:spPr>
      </p:pic>
      <p:sp>
        <p:nvSpPr>
          <p:cNvPr id="7" name="Oval 6"/>
          <p:cNvSpPr/>
          <p:nvPr/>
        </p:nvSpPr>
        <p:spPr bwMode="auto">
          <a:xfrm>
            <a:off x="5303847" y="1759921"/>
            <a:ext cx="2834609" cy="1371585"/>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3290749"/>
          </a:xfrm>
        </p:spPr>
        <p:txBody>
          <a:bodyPr vert="horz" lIns="146304" tIns="91440" rIns="146304" bIns="91440" rtlCol="0">
            <a:noAutofit/>
          </a:bodyPr>
          <a:lstStyle/>
          <a:p>
            <a:r>
              <a:rPr lang="en-US" sz="3600" dirty="0"/>
              <a:t>Azure AD graph, Exchange, SharePoint</a:t>
            </a:r>
            <a:r>
              <a:rPr lang="en-US" sz="3600" dirty="0" smtClean="0"/>
              <a:t>, OneNote, </a:t>
            </a:r>
            <a:r>
              <a:rPr lang="en-US" sz="3600" dirty="0" err="1" smtClean="0"/>
              <a:t>etc</a:t>
            </a:r>
            <a:endParaRPr lang="en-US" sz="3600" dirty="0"/>
          </a:p>
          <a:p>
            <a:r>
              <a:rPr lang="en-US" sz="3600" dirty="0"/>
              <a:t>Device apps and standalone </a:t>
            </a:r>
            <a:r>
              <a:rPr lang="en-US" sz="3600" dirty="0" smtClean="0"/>
              <a:t>websites</a:t>
            </a:r>
            <a:endParaRPr lang="en-US" sz="3600" dirty="0"/>
          </a:p>
          <a:p>
            <a:r>
              <a:rPr lang="en-US" sz="3600" dirty="0"/>
              <a:t>Admin and end-user </a:t>
            </a:r>
            <a:r>
              <a:rPr lang="en-US" sz="3600" dirty="0" smtClean="0"/>
              <a:t>consent</a:t>
            </a:r>
          </a:p>
          <a:p>
            <a:r>
              <a:rPr lang="en-US" sz="3600" dirty="0" smtClean="0"/>
              <a:t>Pin apps to Office 365 app </a:t>
            </a:r>
            <a:r>
              <a:rPr lang="en-US" sz="3600" dirty="0"/>
              <a:t>l</a:t>
            </a:r>
            <a:r>
              <a:rPr lang="en-US" sz="3600" dirty="0" smtClean="0"/>
              <a:t>auncher from My apps</a:t>
            </a:r>
            <a:endParaRPr lang="en-US" sz="3600" dirty="0"/>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t>
            </a:r>
            <a:r>
              <a:rPr lang="en-US" sz="5400" dirty="0" smtClean="0"/>
              <a:t>authentication </a:t>
            </a:r>
            <a:r>
              <a:rPr lang="en-US" sz="5400" dirty="0"/>
              <a:t>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5fad15d0-477e-40da-a20d-40d4ca777cb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15507</TotalTime>
  <Words>1593</Words>
  <Application>Microsoft Office PowerPoint</Application>
  <PresentationFormat>Custom</PresentationFormat>
  <Paragraphs>187</Paragraphs>
  <Slides>32</Slides>
  <Notes>13</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32</vt:i4>
      </vt:variant>
    </vt:vector>
  </HeadingPairs>
  <TitlesOfParts>
    <vt:vector size="54" baseType="lpstr">
      <vt:lpstr>Arial</vt:lpstr>
      <vt:lpstr>Calibri</vt:lpstr>
      <vt:lpstr>Calibri Light</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Office Theme</vt:lpstr>
      <vt:lpstr>Office 365 Development</vt:lpstr>
      <vt:lpstr>Course Agenda</vt:lpstr>
      <vt:lpstr>Getting started with the Office 365 APIs</vt:lpstr>
      <vt:lpstr>Agenda </vt:lpstr>
      <vt:lpstr>Developer vision</vt:lpstr>
      <vt:lpstr>Intro to the Office 365 APIs</vt:lpstr>
      <vt:lpstr>Office 365 connected apps</vt:lpstr>
      <vt:lpstr>Common consent</vt:lpstr>
      <vt:lpstr>Single authentication flow for Office 365</vt:lpstr>
      <vt:lpstr>Secure protocol</vt:lpstr>
      <vt:lpstr>Office 365 discovery services</vt:lpstr>
      <vt:lpstr>Office 365 Unified API End-Point</vt:lpstr>
      <vt:lpstr>Robust Office 365 APIs</vt:lpstr>
      <vt:lpstr>PowerPoint Presentation</vt:lpstr>
      <vt:lpstr>Getting Started</vt:lpstr>
      <vt:lpstr>http://dev.office.com/getting-started</vt:lpstr>
      <vt:lpstr>Register App from dev.office.com</vt:lpstr>
      <vt:lpstr>Azure Management Portal Access</vt:lpstr>
      <vt:lpstr>Azure Management Portal (new tenant)</vt:lpstr>
      <vt:lpstr>Azure trial sign-up – part 1</vt:lpstr>
      <vt:lpstr>Azure trial sign-up – part 2</vt:lpstr>
      <vt:lpstr>PowerPoint Presentation</vt:lpstr>
      <vt:lpstr>Get the tools</vt:lpstr>
      <vt:lpstr>Visual Studio project support</vt:lpstr>
      <vt:lpstr>Connected Service Wizard</vt:lpstr>
      <vt:lpstr>PowerPoint Presentation</vt:lpstr>
      <vt:lpstr>PowerPoint Presentation</vt:lpstr>
      <vt:lpstr>Summary</vt:lpstr>
      <vt:lpstr>Further reading…</vt:lpstr>
      <vt:lpstr>Developer Program Launch</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Jeremy Thake</cp:lastModifiedBy>
  <cp:revision>447</cp:revision>
  <dcterms:created xsi:type="dcterms:W3CDTF">2013-10-21T21:40:33Z</dcterms:created>
  <dcterms:modified xsi:type="dcterms:W3CDTF">2015-10-07T23:46:19Z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